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340" r:id="rId6"/>
    <p:sldId id="26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499" r:id="rId24"/>
    <p:sldId id="498" r:id="rId25"/>
    <p:sldId id="5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00215-88F8-499F-9951-D757269FF459}" v="37" dt="2023-08-27T19:58:19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3" y="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44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992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789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1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8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5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447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5" r:id="rId6"/>
    <p:sldLayoutId id="2147483730" r:id="rId7"/>
    <p:sldLayoutId id="2147483731" r:id="rId8"/>
    <p:sldLayoutId id="2147483732" r:id="rId9"/>
    <p:sldLayoutId id="2147483734" r:id="rId10"/>
    <p:sldLayoutId id="214748373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6E7DCFE-4F50-48FD-A0DF-0B44956E8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 smoke background">
            <a:extLst>
              <a:ext uri="{FF2B5EF4-FFF2-40B4-BE49-F238E27FC236}">
                <a16:creationId xmlns:a16="http://schemas.microsoft.com/office/drawing/2014/main" id="{0B0D665E-DD91-E3DD-A662-EE59B510F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2" b="8922"/>
          <a:stretch/>
        </p:blipFill>
        <p:spPr>
          <a:xfrm>
            <a:off x="1" y="-4463"/>
            <a:ext cx="12191999" cy="68580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2ACA378-7594-4CA7-A0F2-B9D9DB9EE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7755" y="3756691"/>
            <a:ext cx="2743200" cy="3101309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09804D-EEDA-4241-A1DC-D0EE3699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094513" y="0"/>
            <a:ext cx="7097487" cy="685800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455384-AD1E-43F5-A0B6-C938F956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686" y="1560529"/>
            <a:ext cx="4527613" cy="45276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12DFF-13B1-E00A-1825-6E3CDFAC9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110" y="2412786"/>
            <a:ext cx="3790765" cy="2823099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</a:rPr>
              <a:t>Tracy Brewer </a:t>
            </a:r>
            <a:r>
              <a:rPr lang="en-US" sz="1800" b="1" dirty="0">
                <a:solidFill>
                  <a:srgbClr val="000000"/>
                </a:solidFill>
              </a:rPr>
              <a:t>MSSW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11269-C298-A83B-EDAA-8E764599F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6201" y="647843"/>
            <a:ext cx="4795002" cy="1825372"/>
          </a:xfrm>
          <a:noFill/>
        </p:spPr>
        <p:txBody>
          <a:bodyPr anchor="t">
            <a:no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Audiology and Dementia </a:t>
            </a:r>
          </a:p>
        </p:txBody>
      </p:sp>
    </p:spTree>
    <p:extLst>
      <p:ext uri="{BB962C8B-B14F-4D97-AF65-F5344CB8AC3E}">
        <p14:creationId xmlns:p14="http://schemas.microsoft.com/office/powerpoint/2010/main" val="32217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C86E-2ACF-A064-C3B0-13BE2715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Tips to turn these feelings 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18245-87DB-6A70-7742-33A540904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Turn paranoia into a trusting relationship </a:t>
            </a:r>
          </a:p>
          <a:p>
            <a:r>
              <a:rPr lang="en-US" dirty="0"/>
              <a:t>Listen</a:t>
            </a:r>
          </a:p>
          <a:p>
            <a:r>
              <a:rPr lang="en-US" dirty="0"/>
              <a:t>Help fill in the blanks without stepping on their toes</a:t>
            </a:r>
          </a:p>
          <a:p>
            <a:r>
              <a:rPr lang="en-US" dirty="0"/>
              <a:t>Do not assume a supervisory role</a:t>
            </a:r>
          </a:p>
          <a:p>
            <a:r>
              <a:rPr lang="en-US" dirty="0"/>
              <a:t>Pay attention to non-verbal communication</a:t>
            </a:r>
          </a:p>
          <a:p>
            <a:r>
              <a:rPr lang="en-US" dirty="0"/>
              <a:t>Encourage participation in communication- do not just speak to their caregiver </a:t>
            </a:r>
          </a:p>
          <a:p>
            <a:r>
              <a:rPr lang="en-US" dirty="0"/>
              <a:t>Share a compliment</a:t>
            </a:r>
          </a:p>
          <a:p>
            <a:r>
              <a:rPr lang="en-US" dirty="0"/>
              <a:t>Ask for their opinion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3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3D9E-AB79-6372-582C-7C53166B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Turn around tips </a:t>
            </a:r>
            <a:r>
              <a:rPr lang="en-US" b="1" u="sng" dirty="0" err="1"/>
              <a:t>cont</a:t>
            </a:r>
            <a:r>
              <a:rPr lang="en-US" b="1" u="sng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4948-436B-CBB5-7FF0-91778408C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If something goes wrong, take the blame </a:t>
            </a:r>
          </a:p>
          <a:p>
            <a:r>
              <a:rPr lang="en-US" sz="2400" dirty="0"/>
              <a:t>Keep your language simple</a:t>
            </a:r>
          </a:p>
          <a:p>
            <a:r>
              <a:rPr lang="en-US" sz="2400" dirty="0"/>
              <a:t>Watch </a:t>
            </a:r>
            <a:r>
              <a:rPr lang="en-US" sz="2400" i="1" dirty="0"/>
              <a:t>your</a:t>
            </a:r>
            <a:r>
              <a:rPr lang="en-US" sz="2400" dirty="0"/>
              <a:t> body language</a:t>
            </a:r>
          </a:p>
          <a:p>
            <a:r>
              <a:rPr lang="en-US" sz="2400" dirty="0"/>
              <a:t>Watch </a:t>
            </a:r>
            <a:r>
              <a:rPr lang="en-US" sz="2400" i="1" dirty="0"/>
              <a:t>their</a:t>
            </a:r>
            <a:r>
              <a:rPr lang="en-US" sz="2400" dirty="0"/>
              <a:t> body language</a:t>
            </a:r>
          </a:p>
          <a:p>
            <a:r>
              <a:rPr lang="en-US" sz="2400" dirty="0"/>
              <a:t>Do not try to argue or correct them</a:t>
            </a:r>
          </a:p>
          <a:p>
            <a:r>
              <a:rPr lang="en-US" sz="2400" dirty="0"/>
              <a:t>Do not give orders</a:t>
            </a:r>
          </a:p>
          <a:p>
            <a:r>
              <a:rPr lang="en-US" sz="2400" dirty="0"/>
              <a:t>Do not try to explain too much too far in advance </a:t>
            </a:r>
          </a:p>
          <a:p>
            <a:r>
              <a:rPr lang="en-US" sz="2400" dirty="0"/>
              <a:t>Ask easily answered questions, but not too many</a:t>
            </a:r>
          </a:p>
        </p:txBody>
      </p:sp>
    </p:spTree>
    <p:extLst>
      <p:ext uri="{BB962C8B-B14F-4D97-AF65-F5344CB8AC3E}">
        <p14:creationId xmlns:p14="http://schemas.microsoft.com/office/powerpoint/2010/main" val="10134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Geometric shapes on a wooden background">
            <a:extLst>
              <a:ext uri="{FF2B5EF4-FFF2-40B4-BE49-F238E27FC236}">
                <a16:creationId xmlns:a16="http://schemas.microsoft.com/office/drawing/2014/main" id="{5E6B1A57-1F35-71C9-A78A-C7CB8D17C6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19" b="13212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1309E3-4152-B5F7-E987-BF7B2B205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84514"/>
            <a:ext cx="5315084" cy="4441372"/>
          </a:xfrm>
        </p:spPr>
        <p:txBody>
          <a:bodyPr>
            <a:normAutofit/>
          </a:bodyPr>
          <a:lstStyle/>
          <a:p>
            <a:r>
              <a:rPr lang="en-US" sz="4400" b="1" dirty="0"/>
              <a:t>Reactive behaviors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E5D5682-6D62-4BA5-84F0-4899D2D3F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5284" y="717037"/>
            <a:ext cx="4757394" cy="1335393"/>
          </a:xfrm>
        </p:spPr>
        <p:txBody>
          <a:bodyPr/>
          <a:lstStyle/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4D76AD4-46EF-41EC-95E4-3825DE40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BCB722C-A088-4F42-845E-FEB6F44DF477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9/7/2023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C66C5CF-328D-484D-9FF5-E73D0F58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342042"/>
            <a:ext cx="34701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08C1309-81A7-4B31-9D5C-F1D2D0AD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86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AEB5-AB9F-05AC-86C7-D03E3CD8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715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CE368-8F80-6AF5-47B9-A1578049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080655"/>
            <a:ext cx="10357666" cy="505344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Reactive behaviors in persons with dementia are a form of expression.  It is their way of telling us something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We cause 90% of behaviors and spend 90% of our time trying to find the cause  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To provide the best care, we need to determine what they are trying to tell us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2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DE211-103F-F60F-5633-BB553A76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Possible reasons for behaviors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E7D41-F547-24E6-85AA-258B15A62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Health </a:t>
            </a:r>
          </a:p>
          <a:p>
            <a:r>
              <a:rPr lang="en-US" sz="3600" dirty="0"/>
              <a:t>Environment</a:t>
            </a:r>
          </a:p>
          <a:p>
            <a:r>
              <a:rPr lang="en-US" sz="3600" dirty="0"/>
              <a:t>Task-related</a:t>
            </a:r>
          </a:p>
          <a:p>
            <a:r>
              <a:rPr lang="en-US" sz="3600" dirty="0"/>
              <a:t>Communication difficulties </a:t>
            </a:r>
          </a:p>
          <a:p>
            <a:r>
              <a:rPr lang="en-US" sz="3600" dirty="0"/>
              <a:t>Perception of reality </a:t>
            </a:r>
          </a:p>
        </p:txBody>
      </p:sp>
    </p:spTree>
    <p:extLst>
      <p:ext uri="{BB962C8B-B14F-4D97-AF65-F5344CB8AC3E}">
        <p14:creationId xmlns:p14="http://schemas.microsoft.com/office/powerpoint/2010/main" val="194548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9BE4-732F-D9ED-BB11-25CEEC7D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health reasons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CCA5-D286-5650-F54A-B0918147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Impaired hearing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Impaired 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Illness (UTI, cold, flu, Covid)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Toothache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Constipation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Dehydration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Depression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Other underlying chronic illness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8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05CD-4DC7-56B9-269D-9148CEEC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Environmental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3EEFE-E7C3-AECE-7B07-1DC2868E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1" y="2019299"/>
            <a:ext cx="10357666" cy="4114801"/>
          </a:xfrm>
        </p:spPr>
        <p:txBody>
          <a:bodyPr>
            <a:normAutofit/>
          </a:bodyPr>
          <a:lstStyle/>
          <a:p>
            <a:r>
              <a:rPr lang="en-US" sz="2800" dirty="0"/>
              <a:t>Space too big</a:t>
            </a:r>
          </a:p>
          <a:p>
            <a:r>
              <a:rPr lang="en-US" sz="2800" dirty="0"/>
              <a:t>Lighting </a:t>
            </a:r>
          </a:p>
          <a:p>
            <a:r>
              <a:rPr lang="en-US" sz="2800" dirty="0"/>
              <a:t>Poor visual orientation</a:t>
            </a:r>
          </a:p>
          <a:p>
            <a:r>
              <a:rPr lang="en-US" sz="2800" dirty="0"/>
              <a:t>Sounds</a:t>
            </a:r>
          </a:p>
          <a:p>
            <a:r>
              <a:rPr lang="en-US" sz="2800" dirty="0"/>
              <a:t>Temperature</a:t>
            </a:r>
          </a:p>
          <a:p>
            <a:r>
              <a:rPr lang="en-US" sz="2800" dirty="0"/>
              <a:t>Lack of structured routine</a:t>
            </a:r>
          </a:p>
        </p:txBody>
      </p:sp>
    </p:spTree>
    <p:extLst>
      <p:ext uri="{BB962C8B-B14F-4D97-AF65-F5344CB8AC3E}">
        <p14:creationId xmlns:p14="http://schemas.microsoft.com/office/powerpoint/2010/main" val="157214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7A08-B934-BC40-4D72-F27B716A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Task-related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A49C8-DB71-8EFC-777C-5ECB5FEE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task is now too complicated</a:t>
            </a:r>
          </a:p>
          <a:p>
            <a:r>
              <a:rPr lang="en-US" sz="3200" dirty="0"/>
              <a:t>Instructions are not given in a way that works for the person at the time</a:t>
            </a:r>
          </a:p>
          <a:p>
            <a:r>
              <a:rPr lang="en-US" sz="3200" dirty="0"/>
              <a:t>The person is not familiar with the task and fears doing something new</a:t>
            </a:r>
          </a:p>
          <a:p>
            <a:r>
              <a:rPr lang="en-US" sz="3200" dirty="0"/>
              <a:t>A familiar task is now confusing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3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1506-59CD-7C1A-8A9E-5FD4AAC2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Communication related reasons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E9EB-C593-6057-C81D-44119E44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Talking too fast</a:t>
            </a:r>
          </a:p>
          <a:p>
            <a:r>
              <a:rPr lang="en-US" sz="3600" dirty="0"/>
              <a:t>Arguing or confronting</a:t>
            </a:r>
          </a:p>
          <a:p>
            <a:r>
              <a:rPr lang="en-US" sz="3600" dirty="0"/>
              <a:t>Not talking to the person directly </a:t>
            </a:r>
          </a:p>
          <a:p>
            <a:r>
              <a:rPr lang="en-US" sz="3600" dirty="0"/>
              <a:t>Speaking too loud or too soft </a:t>
            </a:r>
          </a:p>
        </p:txBody>
      </p:sp>
    </p:spTree>
    <p:extLst>
      <p:ext uri="{BB962C8B-B14F-4D97-AF65-F5344CB8AC3E}">
        <p14:creationId xmlns:p14="http://schemas.microsoft.com/office/powerpoint/2010/main" val="119959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795-5803-9857-B76C-E48D0632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Perception of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34A4-43BF-4FCE-1241-C07A321B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Delusions </a:t>
            </a:r>
          </a:p>
          <a:p>
            <a:r>
              <a:rPr lang="en-US" sz="3600" dirty="0"/>
              <a:t>Hallucinations </a:t>
            </a:r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3600" b="1" i="1" dirty="0"/>
              <a:t>Is it a problem?</a:t>
            </a:r>
          </a:p>
          <a:p>
            <a:pPr marL="0" indent="0" algn="ctr">
              <a:buNone/>
            </a:pPr>
            <a:r>
              <a:rPr lang="en-US" sz="3600" b="1" i="1" dirty="0"/>
              <a:t>Who’s problem is it?</a:t>
            </a:r>
          </a:p>
        </p:txBody>
      </p:sp>
    </p:spTree>
    <p:extLst>
      <p:ext uri="{BB962C8B-B14F-4D97-AF65-F5344CB8AC3E}">
        <p14:creationId xmlns:p14="http://schemas.microsoft.com/office/powerpoint/2010/main" val="117253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B840C329-B247-480D-4497-85C57D874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907" b="9093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E80589-D906-84DC-6637-4C327B19B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84514"/>
            <a:ext cx="5315084" cy="44413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Facts about dementia </a:t>
            </a:r>
            <a:r>
              <a:rPr lang="en-US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E5D5682-6D62-4BA5-84F0-4899D2D3F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5284" y="717037"/>
            <a:ext cx="4757394" cy="1335393"/>
          </a:xfrm>
        </p:spPr>
        <p:txBody>
          <a:bodyPr/>
          <a:lstStyle/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4D76AD4-46EF-41EC-95E4-3825DE40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BCB722C-A088-4F42-845E-FEB6F44DF477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9/7/2023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C66C5CF-328D-484D-9FF5-E73D0F58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342042"/>
            <a:ext cx="34701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8C1309-81A7-4B31-9D5C-F1D2D0AD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45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7DF827B9-3699-9360-B85B-757B8D85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232" b="6541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4542BD-8C3A-243B-899F-98E4BE15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84514"/>
            <a:ext cx="5315084" cy="4441372"/>
          </a:xfrm>
        </p:spPr>
        <p:txBody>
          <a:bodyPr>
            <a:normAutofit/>
          </a:bodyPr>
          <a:lstStyle/>
          <a:p>
            <a:r>
              <a:rPr lang="en-US" b="1" dirty="0"/>
              <a:t>How to make a difference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E5D5682-6D62-4BA5-84F0-4899D2D3F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5284" y="717037"/>
            <a:ext cx="4757394" cy="1335393"/>
          </a:xfrm>
        </p:spPr>
        <p:txBody>
          <a:bodyPr/>
          <a:lstStyle/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4D76AD4-46EF-41EC-95E4-3825DE40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BCB722C-A088-4F42-845E-FEB6F44DF477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9/7/2023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C66C5CF-328D-484D-9FF5-E73D0F58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342042"/>
            <a:ext cx="34701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8C1309-81A7-4B31-9D5C-F1D2D0AD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36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D242A-EFF3-0B78-7EAC-873112F2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CDF5-0BDD-8622-F20D-01DC3C515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1939637"/>
            <a:ext cx="10357666" cy="4194464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Know the persons life story </a:t>
            </a:r>
          </a:p>
          <a:p>
            <a:r>
              <a:rPr lang="en-US" sz="2400" b="1" dirty="0"/>
              <a:t>Weave bits of their life story into conversation </a:t>
            </a:r>
          </a:p>
          <a:p>
            <a:r>
              <a:rPr lang="en-US" sz="2400" b="1" dirty="0"/>
              <a:t>If there is a specific staff member they connect with, have them involved in care</a:t>
            </a:r>
          </a:p>
          <a:p>
            <a:r>
              <a:rPr lang="en-US" sz="2400" b="1" dirty="0"/>
              <a:t>Brainstorm approaches.  Look at what has worked and what has not in the past</a:t>
            </a:r>
          </a:p>
          <a:p>
            <a:r>
              <a:rPr lang="en-US" sz="2400" b="1" dirty="0"/>
              <a:t>Avoid labeling</a:t>
            </a:r>
          </a:p>
          <a:p>
            <a:r>
              <a:rPr lang="en-US" sz="2400" b="1" dirty="0"/>
              <a:t>Avoid Overmedicating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25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B3269-0A18-40F5-8E91-D6AE2D71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985" y="1828800"/>
            <a:ext cx="7108031" cy="1935956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Takeaways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C145B2B-0F17-4B7A-AAAA-4450A93D7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1985" y="4240340"/>
            <a:ext cx="7108031" cy="988153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Dementia and audiology 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8045C10D-31D9-454F-B534-370461A8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42BF0F-5006-4ECC-BD78-33BD5BD9144C}" type="datetime1">
              <a:rPr lang="en-US" smtClean="0"/>
              <a:pPr>
                <a:spcAft>
                  <a:spcPts val="600"/>
                </a:spcAft>
              </a:pPr>
              <a:t>9/7/2023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5ACA9F6B-C441-47D6-8245-1412A703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342042"/>
            <a:ext cx="34701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Sample Footer Text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E50E452-E9B8-4FDC-873E-87273BA1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61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EC38-C70A-2FC5-17C2-1A5228F9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Try to 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A52A-2FB6-0111-7A2C-47811E299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HAVE EMPATHY- How would you feel if…</a:t>
            </a:r>
          </a:p>
          <a:p>
            <a:r>
              <a:rPr lang="en-US" dirty="0"/>
              <a:t>When you know ONE person with dementia, you know ONE person with dementia</a:t>
            </a:r>
          </a:p>
          <a:p>
            <a:r>
              <a:rPr lang="en-US" dirty="0"/>
              <a:t>Keep in mind, we don’t know how much they are processing, so chose your language accordingly</a:t>
            </a:r>
          </a:p>
          <a:p>
            <a:pPr marL="0" indent="0" algn="ctr">
              <a:buNone/>
            </a:pPr>
            <a:r>
              <a:rPr lang="en-US" b="1" dirty="0"/>
              <a:t>BOTTOM LINE:</a:t>
            </a:r>
          </a:p>
          <a:p>
            <a:pPr marL="0" indent="0" algn="ctr">
              <a:buNone/>
            </a:pPr>
            <a:r>
              <a:rPr lang="en-US" dirty="0"/>
              <a:t>They are a person with a life story</a:t>
            </a:r>
          </a:p>
          <a:p>
            <a:pPr marL="0" indent="0" algn="ctr">
              <a:buNone/>
            </a:pPr>
            <a:r>
              <a:rPr lang="en-US" dirty="0"/>
              <a:t>The disease does not define them</a:t>
            </a:r>
          </a:p>
          <a:p>
            <a:pPr marL="0" indent="0" algn="ctr">
              <a:buNone/>
            </a:pPr>
            <a:r>
              <a:rPr lang="en-US" dirty="0"/>
              <a:t>Maintain their dignity</a:t>
            </a:r>
          </a:p>
          <a:p>
            <a:pPr marL="0" indent="0" algn="ctr">
              <a:buNone/>
            </a:pPr>
            <a:r>
              <a:rPr lang="en-US" dirty="0"/>
              <a:t>Make them feel valued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8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5041A43-A7DD-AADD-C7C5-EB96BB162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09655"/>
            <a:ext cx="838200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It’s not all about what they have lost, it’s about what they have left!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28676" name="Picture 4" descr="the other side">
            <a:extLst>
              <a:ext uri="{FF2B5EF4-FFF2-40B4-BE49-F238E27FC236}">
                <a16:creationId xmlns:a16="http://schemas.microsoft.com/office/drawing/2014/main" id="{83B78D86-A913-53FC-6D5F-9B86EE79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271"/>
            <a:ext cx="4779818" cy="426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4">
            <a:extLst>
              <a:ext uri="{FF2B5EF4-FFF2-40B4-BE49-F238E27FC236}">
                <a16:creationId xmlns:a16="http://schemas.microsoft.com/office/drawing/2014/main" id="{CA50757B-FB30-6CBC-EE27-23CD34BA8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303963"/>
            <a:ext cx="647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The Best Friends Approach to Alzheimer’s Care, by Virginia Bell ad David Troxel.</a:t>
            </a:r>
          </a:p>
          <a:p>
            <a:pPr lvl="2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000" b="1" dirty="0">
                <a:latin typeface="Times New Roman" panose="02020603050405020304" pitchFamily="18" charset="0"/>
              </a:rPr>
              <a:t>Copyright 1997, by Health Professions Press, Inc., Baltimore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86B6B9-8F24-0762-920E-8A938B72E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A626-0CA1-0BEE-0E5C-75013F80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5D12-13D7-3359-31D4-D842D65AF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Alzheimer’s Association</a:t>
            </a:r>
          </a:p>
          <a:p>
            <a:r>
              <a:rPr lang="en-US" dirty="0"/>
              <a:t>Alzheimer’s Disease International</a:t>
            </a:r>
          </a:p>
          <a:p>
            <a:r>
              <a:rPr lang="en-US" dirty="0"/>
              <a:t>Centers for Disease Control and Prevention </a:t>
            </a:r>
          </a:p>
          <a:p>
            <a:r>
              <a:rPr lang="en-US" dirty="0"/>
              <a:t>Bell, V., Troxel, D. (2012). </a:t>
            </a:r>
            <a:r>
              <a:rPr lang="en-US" i="1" dirty="0"/>
              <a:t>A Dignified Life; The Best Friends Approach to Alzheimer’s Care</a:t>
            </a:r>
            <a:r>
              <a:rPr lang="en-US" dirty="0"/>
              <a:t>. Health Communications, Inc.              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“It is better to know the patient who has the disease than to know the patient’s disease” Hippocrates</a:t>
            </a:r>
          </a:p>
        </p:txBody>
      </p:sp>
    </p:spTree>
    <p:extLst>
      <p:ext uri="{BB962C8B-B14F-4D97-AF65-F5344CB8AC3E}">
        <p14:creationId xmlns:p14="http://schemas.microsoft.com/office/powerpoint/2010/main" val="397489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C8BF-C962-50D6-DA32-06541568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9F65-0A21-359C-8BC7-9336BBF42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5.8 million people in the United States are living with Alzheimer’s disease and other forms of dementia </a:t>
            </a:r>
          </a:p>
          <a:p>
            <a:r>
              <a:rPr lang="en-US" sz="2400" dirty="0"/>
              <a:t>Dementia is NOT a normal part of aging- It is caused by diseases of the brain that influence memory, thinking, emotion and behavior </a:t>
            </a:r>
          </a:p>
          <a:p>
            <a:r>
              <a:rPr lang="en-US" sz="2400" dirty="0"/>
              <a:t>Alzheimer’s disease is the most common cause of dementia </a:t>
            </a:r>
          </a:p>
          <a:p>
            <a:r>
              <a:rPr lang="en-US" sz="2400" dirty="0"/>
              <a:t>Alzheimer’s is a disease that causes dementia 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8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in droplets over a colourful umbrella">
            <a:extLst>
              <a:ext uri="{FF2B5EF4-FFF2-40B4-BE49-F238E27FC236}">
                <a16:creationId xmlns:a16="http://schemas.microsoft.com/office/drawing/2014/main" id="{824DB3C7-08D4-393D-E51F-3BBB7805A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29" b="73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733231-B7E9-347B-BCC5-2BB329C26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6382" y="1679510"/>
            <a:ext cx="4149013" cy="2726838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The Dementia umbrella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BA1043F-282A-469A-B742-1FC2858BD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2367" y="4810539"/>
            <a:ext cx="3937518" cy="788089"/>
          </a:xfrm>
        </p:spPr>
        <p:txBody>
          <a:bodyPr anchor="ctr">
            <a:normAutofit/>
          </a:bodyPr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Date Placeholder 7">
            <a:extLst>
              <a:ext uri="{FF2B5EF4-FFF2-40B4-BE49-F238E27FC236}">
                <a16:creationId xmlns:a16="http://schemas.microsoft.com/office/drawing/2014/main" id="{8556D007-6C04-49DF-A0D6-30AD59C1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478A2DD-9ADC-4C2E-A874-1DCF4CD5B326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9/7/2023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F2650204-731C-42C7-A04B-9BE77D83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342042"/>
            <a:ext cx="34701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535709A-A67F-4015-913B-A0F75E67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A80A021-E2A7-4965-9D91-2D103FDB3863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80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gram Files\Microsoft Office\Clipart\standard\stddir3\hh02149_.wmf">
            <a:extLst>
              <a:ext uri="{FF2B5EF4-FFF2-40B4-BE49-F238E27FC236}">
                <a16:creationId xmlns:a16="http://schemas.microsoft.com/office/drawing/2014/main" id="{BFE2FBE8-DC28-B640-3458-05C704C1B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91" y="-384968"/>
            <a:ext cx="7685809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9219" name="Text Box 3">
            <a:extLst>
              <a:ext uri="{FF2B5EF4-FFF2-40B4-BE49-F238E27FC236}">
                <a16:creationId xmlns:a16="http://schemas.microsoft.com/office/drawing/2014/main" id="{67600885-0940-ABAD-BBCB-342A1854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115962"/>
            <a:ext cx="3048000" cy="8540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Dementia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FE3E0DB3-DBCE-CA1F-D1FD-63A159AF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52801"/>
            <a:ext cx="3655142" cy="27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Irreversible: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Alzheimer’s disease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Multi-infarct or vascular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Parkinson’s disease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Frontotemporal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Lewy Body disease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Huntington’s disease</a:t>
            </a:r>
          </a:p>
          <a:p>
            <a:pPr>
              <a:buFontTx/>
              <a:buChar char="•"/>
            </a:pPr>
            <a:r>
              <a:rPr lang="en-US" altLang="en-US" sz="1800" dirty="0" err="1">
                <a:latin typeface="+mj-lt"/>
              </a:rPr>
              <a:t>Creutzfeld</a:t>
            </a:r>
            <a:r>
              <a:rPr lang="en-US" altLang="en-US" sz="1800" dirty="0">
                <a:latin typeface="+mj-lt"/>
              </a:rPr>
              <a:t>-Jacob disease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3CC0589B-D5F8-DB4E-ACB7-DC328758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76601"/>
            <a:ext cx="3505200" cy="27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Reversible: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Depression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Malnutrition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Infection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Hydrocephalus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Medication/drug interaction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Vitamin B12 deficiencies</a:t>
            </a:r>
          </a:p>
          <a:p>
            <a:pPr>
              <a:buFontTx/>
              <a:buChar char="•"/>
            </a:pPr>
            <a:r>
              <a:rPr lang="en-US" altLang="en-US" sz="1800" dirty="0">
                <a:latin typeface="+mj-lt"/>
              </a:rPr>
              <a:t>Hypoglycemia/hyperglycemia</a:t>
            </a:r>
          </a:p>
        </p:txBody>
      </p:sp>
      <p:sp>
        <p:nvSpPr>
          <p:cNvPr id="9222" name="Text Box 7">
            <a:extLst>
              <a:ext uri="{FF2B5EF4-FFF2-40B4-BE49-F238E27FC236}">
                <a16:creationId xmlns:a16="http://schemas.microsoft.com/office/drawing/2014/main" id="{E7A874F0-2A5F-6500-4EA2-537006D09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24600"/>
            <a:ext cx="7467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i="1">
                <a:latin typeface="Times New Roman" panose="02020603050405020304" pitchFamily="18" charset="0"/>
              </a:rPr>
              <a:t>Bell, V. and Troxel, D.  (2001)  The Best Friends Staff,  Baltimore:  Health Professions Press.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  <p:bldP spid="1034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AAAD95B5-949A-9E55-7C7D-70EAA9CBC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907" b="9093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1ABB72-6505-F788-8CEC-4E3F9618B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84514"/>
            <a:ext cx="5315084" cy="4441372"/>
          </a:xfrm>
        </p:spPr>
        <p:txBody>
          <a:bodyPr>
            <a:normAutofit/>
          </a:bodyPr>
          <a:lstStyle/>
          <a:p>
            <a:r>
              <a:rPr lang="en-US" b="1" dirty="0"/>
              <a:t>Signs and symptoms of dementia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E5D5682-6D62-4BA5-84F0-4899D2D3F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5284" y="717037"/>
            <a:ext cx="4757394" cy="1335393"/>
          </a:xfrm>
        </p:spPr>
        <p:txBody>
          <a:bodyPr/>
          <a:lstStyle/>
          <a:p>
            <a:pPr algn="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4D76AD4-46EF-41EC-95E4-3825DE40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BCB722C-A088-4F42-845E-FEB6F44DF477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9/7/2023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C66C5CF-328D-484D-9FF5-E73D0F58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342042"/>
            <a:ext cx="34701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8C1309-81A7-4B31-9D5C-F1D2D0AD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99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8566-9669-F173-4D9C-92062DF8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Signs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66AF-A135-5126-AC6E-4F66965FD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Memory loss that disrupts daily life</a:t>
            </a:r>
          </a:p>
          <a:p>
            <a:r>
              <a:rPr lang="en-US" dirty="0"/>
              <a:t>Challenges in planning or solving problems</a:t>
            </a:r>
          </a:p>
          <a:p>
            <a:r>
              <a:rPr lang="en-US" dirty="0"/>
              <a:t>Difficulty completing familiar tasks</a:t>
            </a:r>
          </a:p>
          <a:p>
            <a:r>
              <a:rPr lang="en-US" dirty="0"/>
              <a:t>Confusion with time or place</a:t>
            </a:r>
          </a:p>
          <a:p>
            <a:r>
              <a:rPr lang="en-US" dirty="0"/>
              <a:t>Trouble with visual or special relations</a:t>
            </a:r>
          </a:p>
          <a:p>
            <a:r>
              <a:rPr lang="en-US" dirty="0"/>
              <a:t>New problems with words in speaking or writing</a:t>
            </a:r>
          </a:p>
          <a:p>
            <a:r>
              <a:rPr lang="en-US" dirty="0"/>
              <a:t>Misplacing things and losing the ability to retrace steps</a:t>
            </a:r>
          </a:p>
          <a:p>
            <a:r>
              <a:rPr lang="en-US" dirty="0"/>
              <a:t>Decreased or poor judgment</a:t>
            </a:r>
          </a:p>
          <a:p>
            <a:r>
              <a:rPr lang="en-US" dirty="0"/>
              <a:t>Withdrawal from work or social activities </a:t>
            </a:r>
          </a:p>
          <a:p>
            <a:r>
              <a:rPr lang="en-US" dirty="0"/>
              <a:t>Changes in mood or personality			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3377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8960FA28-15A2-0B25-1D01-6370A1E69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516" b="10215"/>
          <a:stretch/>
        </p:blipFill>
        <p:spPr>
          <a:xfrm>
            <a:off x="1" y="10"/>
            <a:ext cx="12191999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132B4A-6370-0006-A685-64782068E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027" y="1261872"/>
            <a:ext cx="5622528" cy="2852928"/>
          </a:xfrm>
        </p:spPr>
        <p:txBody>
          <a:bodyPr anchor="t">
            <a:normAutofit/>
          </a:bodyPr>
          <a:lstStyle/>
          <a:p>
            <a:endParaRPr lang="en-US" sz="2800" b="1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065F013-CFF1-422E-BFC3-B0B22F915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027" y="4681727"/>
            <a:ext cx="5530513" cy="1276249"/>
          </a:xfrm>
        </p:spPr>
        <p:txBody>
          <a:bodyPr>
            <a:noAutofit/>
          </a:bodyPr>
          <a:lstStyle/>
          <a:p>
            <a:r>
              <a:rPr lang="en-US" sz="3600" b="0" dirty="0"/>
              <a:t>Communicating and relating</a:t>
            </a:r>
            <a:endParaRPr lang="en-US" sz="36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4D76AD4-46EF-41EC-95E4-3825DE40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014" y="634204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CB722C-A088-4F42-845E-FEB6F44DF477}" type="datetime1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9/7/2023</a:t>
            </a:fld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C66C5CF-328D-484D-9FF5-E73D0F58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6342042"/>
            <a:ext cx="34701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8C1309-81A7-4B31-9D5C-F1D2D0AD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329" y="6342042"/>
            <a:ext cx="5262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0A0659-E443-491A-A36E-EC2EE49C585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33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10AC-44DE-B604-E801-7F385373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Feelings associated with dementia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2BAED-395A-2013-4BD8-439F35497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Loss 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Isolation and Loneliness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Sadness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Confusion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Worry and Anxiety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Frustration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Fear and Paranoia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Anger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rPr>
              <a:t>Embarrassment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69661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Venice Beach">
      <a:dk1>
        <a:sysClr val="windowText" lastClr="000000"/>
      </a:dk1>
      <a:lt1>
        <a:sysClr val="window" lastClr="FFFFFF"/>
      </a:lt1>
      <a:dk2>
        <a:srgbClr val="2B3E3D"/>
      </a:dk2>
      <a:lt2>
        <a:srgbClr val="FEF3EB"/>
      </a:lt2>
      <a:accent1>
        <a:srgbClr val="FE8542"/>
      </a:accent1>
      <a:accent2>
        <a:srgbClr val="EC6D60"/>
      </a:accent2>
      <a:accent3>
        <a:srgbClr val="CDA32B"/>
      </a:accent3>
      <a:accent4>
        <a:srgbClr val="EE66A7"/>
      </a:accent4>
      <a:accent5>
        <a:srgbClr val="EA5F48"/>
      </a:accent5>
      <a:accent6>
        <a:srgbClr val="C8466B"/>
      </a:accent6>
      <a:hlink>
        <a:srgbClr val="E46153"/>
      </a:hlink>
      <a:folHlink>
        <a:srgbClr val="CF63B0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783</Words>
  <Application>Microsoft Office PowerPoint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Avenir Next LT Pro</vt:lpstr>
      <vt:lpstr>Avenir Next LT Pro Light</vt:lpstr>
      <vt:lpstr>Times New Roman</vt:lpstr>
      <vt:lpstr>Wingdings</vt:lpstr>
      <vt:lpstr>VeniceBeachVTI</vt:lpstr>
      <vt:lpstr>Tracy Brewer MSSW</vt:lpstr>
      <vt:lpstr>Facts about dementia  </vt:lpstr>
      <vt:lpstr>facts</vt:lpstr>
      <vt:lpstr>The Dementia umbrella</vt:lpstr>
      <vt:lpstr>PowerPoint Presentation</vt:lpstr>
      <vt:lpstr>Signs and symptoms of dementia</vt:lpstr>
      <vt:lpstr>Signs and symptoms</vt:lpstr>
      <vt:lpstr>PowerPoint Presentation</vt:lpstr>
      <vt:lpstr>Feelings associated with dementia</vt:lpstr>
      <vt:lpstr>Tips to turn these feelings around</vt:lpstr>
      <vt:lpstr>Turn around tips cont…</vt:lpstr>
      <vt:lpstr>Reactive behaviors</vt:lpstr>
      <vt:lpstr>PowerPoint Presentation</vt:lpstr>
      <vt:lpstr>Possible reasons for behaviors </vt:lpstr>
      <vt:lpstr>health reasons </vt:lpstr>
      <vt:lpstr>Environmental reasons</vt:lpstr>
      <vt:lpstr>Task-related reasons</vt:lpstr>
      <vt:lpstr>Communication related reasons </vt:lpstr>
      <vt:lpstr>Perception of reality</vt:lpstr>
      <vt:lpstr>How to make a difference</vt:lpstr>
      <vt:lpstr>Tips</vt:lpstr>
      <vt:lpstr>Takeaways</vt:lpstr>
      <vt:lpstr>Try to remember…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Tracy Brewer MSSW</dc:title>
  <dc:creator>Tracy Brewer</dc:creator>
  <cp:lastModifiedBy>Emily Childers</cp:lastModifiedBy>
  <cp:revision>7</cp:revision>
  <dcterms:created xsi:type="dcterms:W3CDTF">2023-08-27T14:26:23Z</dcterms:created>
  <dcterms:modified xsi:type="dcterms:W3CDTF">2023-09-07T19:12:34Z</dcterms:modified>
</cp:coreProperties>
</file>