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060" r:id="rId2"/>
    <p:sldId id="1062" r:id="rId3"/>
    <p:sldId id="1061" r:id="rId4"/>
    <p:sldId id="1059" r:id="rId5"/>
    <p:sldId id="1052" r:id="rId6"/>
    <p:sldId id="518" r:id="rId7"/>
    <p:sldId id="1056" r:id="rId8"/>
    <p:sldId id="1064" r:id="rId9"/>
    <p:sldId id="1051" r:id="rId10"/>
    <p:sldId id="1065" r:id="rId11"/>
    <p:sldId id="1050" r:id="rId12"/>
    <p:sldId id="523" r:id="rId13"/>
    <p:sldId id="1066" r:id="rId14"/>
    <p:sldId id="10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29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32" d="100"/>
          <a:sy n="132" d="100"/>
        </p:scale>
        <p:origin x="684" y="-33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05DBA-3BB8-41F6-95BC-D5DC779A146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C24EB-6648-41FA-BB36-0250F310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4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C24EB-6648-41FA-BB36-0250F3100A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05FA90-FC11-4DEF-958B-271CD92F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51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C24EB-6648-41FA-BB36-0250F3100A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C24EB-6648-41FA-BB36-0250F3100A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5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C24EB-6648-41FA-BB36-0250F3100A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19" y="4400550"/>
            <a:ext cx="6383383" cy="36004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C24EB-6648-41FA-BB36-0250F3100A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4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1919" y="4400550"/>
            <a:ext cx="6383383" cy="36004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C24EB-6648-41FA-BB36-0250F3100A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5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503C-92B1-406E-91FB-D769472B6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DCF53-D011-4915-9186-723BF332F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A441-AB8F-4AD7-8D61-A750AA08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FDAB4-35E9-4840-B3A5-AB9405E4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2CFD5-8286-4D7B-8D24-109D22DB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0CF7-4C70-40FC-9948-38E31187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C4DDD-B917-4B47-A11E-FC98B7A49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10C6-7A55-41E2-A432-FAA8A7BB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42B34-4A60-422D-96BD-FDF67E904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ACAA-3188-4E54-A8A4-C3602EAC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03170-FAE6-40C9-9FF1-E4134CC44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7ADA4-4562-4352-83CB-8C108897E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8B261-C477-4BCA-B305-54C2FEA0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902EF-7702-43C8-8CA5-A45B28AF5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CBE49-EB31-45DD-B055-255C29D0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0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1CF0-E880-446D-9308-1107498B4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E0EE3-6BED-4CA9-826A-1EE43CE8E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C1DA7-FFA7-42D5-A856-6E74BE2B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1733-7350-4296-A0CE-06F6ABC7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FA934-38C1-409F-8A92-8BB64905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1FD2-2EE1-40DF-A43C-82A50E25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0C372-2DA7-41CA-9AD2-AD0785E17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81137-4660-47AA-ABAA-73BBCC30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D60CE-3016-42FA-B6C6-6ED1867A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18D4-959A-41F4-9FEC-5E52FDE7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9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D939-F74B-4BD7-9576-B7F7095E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1CB8-04F5-48CD-84F0-31BB5A6EA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4D06D-82B1-4660-AAD6-DE1115383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22E4A-EC07-46BC-90B0-01803743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9B37B-B64B-458C-835C-75E4EB84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06EB4-F965-4749-9ED8-CCFB886F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9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B09B-F9BB-4386-9692-2BC36E33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9AEC2-FE4B-45CC-A84E-AE2805C34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5C9C0-A90F-4C55-AFF9-16C121286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FF46F-6C78-4C7F-8A6F-F6FF4478D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F3F29-7A6E-49E8-9B82-54E1CFD8B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1E4B0-884C-4880-AB9A-7D1629FF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31455-E60B-4790-817C-88251280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D0C25-A29A-432F-A70C-F80E8D74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1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436E-137D-49D7-8E6D-83D44BF5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8C0D0-8316-442A-ACBE-EEFD82FE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9DB2-F0B8-430C-A050-6F5C1FF5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47C71-B07D-465F-88BC-09DAF364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30DC2-90C3-42B4-97EB-C1C320BC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9EE2C-1DC4-4FE6-8326-C8069FF3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72A51-5CCE-49CB-8070-7330EB7B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0E2D-2B2E-4E7A-9F09-81E470AC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F3FD5-E4CE-4867-9B3B-F09A000E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4B954-EA2A-496F-9DCD-38039B38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AE52B-9B9C-4A40-89A1-14F154BC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98C63-1D82-4AE1-8FE6-C29EFCFF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A4541-9ABF-4BB5-A82A-9646D9C3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0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4D33-C850-4C90-9ADB-2E04F4BA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0586E-3B8A-4426-82B4-F027677B6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99017-F9A6-4E86-ABD4-6CB6BB6D9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08023-484F-46A9-85F0-2B883EA7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65538-81DE-4F40-BAF4-DF905F0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0573C-EB26-4A90-9086-4E5AB71C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F52A7-6BCB-434C-9E0E-E3F0465B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FA4F5-9A24-4D50-8A3D-6D162703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34BE1-AC55-440F-8592-0ACF157DF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B63B-7746-45EA-A210-0862BFC2F42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BF7AA-E5C6-4C03-AAD6-2BDF4C4A2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9A0F4-DDB9-4642-82A5-D6977F45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8C98-F2A6-40A6-BDDA-78905569D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8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F71B-9CF3-4301-95B0-3A501648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775" y="846490"/>
            <a:ext cx="4524973" cy="764807"/>
          </a:xfrm>
        </p:spPr>
        <p:txBody>
          <a:bodyPr anchor="t">
            <a:noAutofit/>
          </a:bodyPr>
          <a:lstStyle/>
          <a:p>
            <a:pPr algn="l"/>
            <a:r>
              <a:rPr lang="en-US" dirty="0"/>
              <a:t>Legislative Update and Forecast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Stephanie Czuhajewski, MPH, CAE</a:t>
            </a:r>
            <a:br>
              <a:rPr lang="en-US" sz="3600" dirty="0"/>
            </a:br>
            <a:r>
              <a:rPr lang="en-US" sz="3600" dirty="0"/>
              <a:t>ADA Executive Director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DDA78C-9AAA-C190-798A-A0C09AAE2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9"/>
          <a:stretch/>
        </p:blipFill>
        <p:spPr bwMode="auto">
          <a:xfrm>
            <a:off x="6224663" y="846490"/>
            <a:ext cx="6383505" cy="62442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29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A9BE37AE-BD96-8B7E-88D0-21BC9B7BC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1" t="20410" r="5385" b="9641"/>
          <a:stretch/>
        </p:blipFill>
        <p:spPr bwMode="auto">
          <a:xfrm>
            <a:off x="1707688" y="748282"/>
            <a:ext cx="9277222" cy="6160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C30D00-AD62-90EA-50AC-AF31C252957B}"/>
              </a:ext>
            </a:extLst>
          </p:cNvPr>
          <p:cNvSpPr txBox="1"/>
          <p:nvPr/>
        </p:nvSpPr>
        <p:spPr>
          <a:xfrm>
            <a:off x="2991480" y="101951"/>
            <a:ext cx="815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A-SLP Interstate Compact Map</a:t>
            </a:r>
          </a:p>
        </p:txBody>
      </p:sp>
    </p:spTree>
    <p:extLst>
      <p:ext uri="{BB962C8B-B14F-4D97-AF65-F5344CB8AC3E}">
        <p14:creationId xmlns:p14="http://schemas.microsoft.com/office/powerpoint/2010/main" val="322017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5E55-4F00-4DE4-998E-96EA74D4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62" y="654612"/>
            <a:ext cx="5314536" cy="1325563"/>
          </a:xfrm>
        </p:spPr>
        <p:txBody>
          <a:bodyPr>
            <a:noAutofit/>
          </a:bodyPr>
          <a:lstStyle/>
          <a:p>
            <a:r>
              <a:rPr lang="en-US" sz="5000" dirty="0"/>
              <a:t>FDA OTC Hearing Aid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76EC-5607-4CB8-B5AA-BD350229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55" y="2594555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en-US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Implemented on October 17, 2022</a:t>
            </a:r>
          </a:p>
          <a:p>
            <a:r>
              <a:rPr lang="en-US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Created new categories for OTC </a:t>
            </a:r>
            <a:r>
              <a:rPr lang="en-US" sz="4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4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prescription hearing aids.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D138DC0-C25F-476C-996E-9F56A652E7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418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mm...let me file that under &quot;not my problem...&quot; | Farewell Ecard">
            <a:extLst>
              <a:ext uri="{FF2B5EF4-FFF2-40B4-BE49-F238E27FC236}">
                <a16:creationId xmlns:a16="http://schemas.microsoft.com/office/drawing/2014/main" id="{8A1B4D8C-1701-719C-0E2A-D43C2E036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4589" r="2870" b="3432"/>
          <a:stretch/>
        </p:blipFill>
        <p:spPr bwMode="auto">
          <a:xfrm>
            <a:off x="2072640" y="-21908"/>
            <a:ext cx="10119360" cy="68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5EE7C3-BD99-5298-2746-8C1311FD8660}"/>
              </a:ext>
            </a:extLst>
          </p:cNvPr>
          <p:cNvSpPr txBox="1"/>
          <p:nvPr/>
        </p:nvSpPr>
        <p:spPr>
          <a:xfrm>
            <a:off x="8801100" y="1263155"/>
            <a:ext cx="213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EF0696-6304-7331-7284-3406E7A08564}"/>
              </a:ext>
            </a:extLst>
          </p:cNvPr>
          <p:cNvSpPr txBox="1"/>
          <p:nvPr/>
        </p:nvSpPr>
        <p:spPr>
          <a:xfrm>
            <a:off x="3970020" y="2793206"/>
            <a:ext cx="3703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LAWS RELATED TO PRESCRIPTION HEARING AIDS</a:t>
            </a:r>
          </a:p>
        </p:txBody>
      </p:sp>
    </p:spTree>
    <p:extLst>
      <p:ext uri="{BB962C8B-B14F-4D97-AF65-F5344CB8AC3E}">
        <p14:creationId xmlns:p14="http://schemas.microsoft.com/office/powerpoint/2010/main" val="157207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2F03949-F9E1-1939-CB99-50FDE8919DA7}"/>
              </a:ext>
            </a:extLst>
          </p:cNvPr>
          <p:cNvSpPr/>
          <p:nvPr/>
        </p:nvSpPr>
        <p:spPr>
          <a:xfrm>
            <a:off x="6752027" y="-846381"/>
            <a:ext cx="6455301" cy="64553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A5E55-4F00-4DE4-998E-96EA74D4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4" y="356948"/>
            <a:ext cx="7165441" cy="1325563"/>
          </a:xfrm>
        </p:spPr>
        <p:txBody>
          <a:bodyPr>
            <a:noAutofit/>
          </a:bodyPr>
          <a:lstStyle/>
          <a:p>
            <a:r>
              <a:rPr lang="en-US" sz="5000" dirty="0"/>
              <a:t>Kentucky OTC/Prescription HA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76EC-5607-4CB8-B5AA-BD350229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87" y="1924234"/>
            <a:ext cx="5789113" cy="3375920"/>
          </a:xfrm>
        </p:spPr>
        <p:txBody>
          <a:bodyPr anchor="t">
            <a:no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SB 58, introduced by Sen. Amanda Mays Bledsoe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Updated KY statute to align with FDA regs and ensured continued consumer access to “prescription” hearing aids</a:t>
            </a:r>
          </a:p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Kentucky became one of the first 2 states to effectively address this issue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E9BE3D0-15D8-7032-2C78-795ED61A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110" y="1019730"/>
            <a:ext cx="4799036" cy="27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12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F71B-9CF3-4301-95B0-3A501648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339" y="2253195"/>
            <a:ext cx="4524973" cy="764807"/>
          </a:xfrm>
        </p:spPr>
        <p:txBody>
          <a:bodyPr anchor="t">
            <a:noAutofit/>
          </a:bodyPr>
          <a:lstStyle/>
          <a:p>
            <a:pPr algn="l"/>
            <a:r>
              <a:rPr lang="en-US" dirty="0"/>
              <a:t>Legislative Update and Forecast</a:t>
            </a:r>
            <a:br>
              <a:rPr lang="en-US" dirty="0"/>
            </a:b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DDA78C-9AAA-C190-798A-A0C09AAE2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9"/>
          <a:stretch/>
        </p:blipFill>
        <p:spPr bwMode="auto">
          <a:xfrm>
            <a:off x="6224663" y="846490"/>
            <a:ext cx="6383505" cy="62442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04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F71B-9CF3-4301-95B0-3A501648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32" y="2132083"/>
            <a:ext cx="5003468" cy="764807"/>
          </a:xfrm>
        </p:spPr>
        <p:txBody>
          <a:bodyPr anchor="t">
            <a:noAutofit/>
          </a:bodyPr>
          <a:lstStyle/>
          <a:p>
            <a:pPr algn="l"/>
            <a:r>
              <a:rPr lang="en-US" dirty="0"/>
              <a:t>Kentucky Senator Amanda Mays Bledsoe</a:t>
            </a:r>
            <a:br>
              <a:rPr lang="en-US" dirty="0"/>
            </a:b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eanna Frazier Gordon photo">
            <a:extLst>
              <a:ext uri="{FF2B5EF4-FFF2-40B4-BE49-F238E27FC236}">
                <a16:creationId xmlns:a16="http://schemas.microsoft.com/office/drawing/2014/main" id="{AAA6CB9F-364F-9C69-4A99-E70360522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134610" cy="21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eanna Frazier Gordon photo">
            <a:extLst>
              <a:ext uri="{FF2B5EF4-FFF2-40B4-BE49-F238E27FC236}">
                <a16:creationId xmlns:a16="http://schemas.microsoft.com/office/drawing/2014/main" id="{2000A436-7C35-A296-5F66-A17C150DA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843939" cy="18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55489773-462D-BB32-CC7C-73EC057F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89" y="587396"/>
            <a:ext cx="6706610" cy="670661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3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F71B-9CF3-4301-95B0-3A501648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88" y="1762689"/>
            <a:ext cx="5003468" cy="764807"/>
          </a:xfrm>
        </p:spPr>
        <p:txBody>
          <a:bodyPr anchor="t">
            <a:noAutofit/>
          </a:bodyPr>
          <a:lstStyle/>
          <a:p>
            <a:pPr algn="l"/>
            <a:r>
              <a:rPr lang="en-US" dirty="0"/>
              <a:t>Kentucky Representative Deanna Frazier Gordon, Au.D.</a:t>
            </a:r>
            <a:br>
              <a:rPr lang="en-US" dirty="0"/>
            </a:b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2" descr="Deanna Frazier Gordon photo">
            <a:extLst>
              <a:ext uri="{FF2B5EF4-FFF2-40B4-BE49-F238E27FC236}">
                <a16:creationId xmlns:a16="http://schemas.microsoft.com/office/drawing/2014/main" id="{AAA6CB9F-364F-9C69-4A99-E70360522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134610" cy="21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eanna Frazier Gordon photo">
            <a:extLst>
              <a:ext uri="{FF2B5EF4-FFF2-40B4-BE49-F238E27FC236}">
                <a16:creationId xmlns:a16="http://schemas.microsoft.com/office/drawing/2014/main" id="{2000A436-7C35-A296-5F66-A17C150DAE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843939" cy="184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No photo description available.">
            <a:extLst>
              <a:ext uri="{FF2B5EF4-FFF2-40B4-BE49-F238E27FC236}">
                <a16:creationId xmlns:a16="http://schemas.microsoft.com/office/drawing/2014/main" id="{FFE19B66-90EE-0E50-922E-3CEB8EF1D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90897"/>
            <a:ext cx="6699544" cy="669099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6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F71B-9CF3-4301-95B0-3A501648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56" y="2731590"/>
            <a:ext cx="4524973" cy="764807"/>
          </a:xfrm>
        </p:spPr>
        <p:txBody>
          <a:bodyPr anchor="t">
            <a:noAutofit/>
          </a:bodyPr>
          <a:lstStyle/>
          <a:p>
            <a:pPr algn="l"/>
            <a:r>
              <a:rPr lang="en-US" dirty="0"/>
              <a:t>Federal Issue Update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ainting of a building&#10;&#10;Description automatically generated">
            <a:extLst>
              <a:ext uri="{FF2B5EF4-FFF2-40B4-BE49-F238E27FC236}">
                <a16:creationId xmlns:a16="http://schemas.microsoft.com/office/drawing/2014/main" id="{8EAACD09-862D-9F91-C681-58E429890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r="17487"/>
          <a:stretch/>
        </p:blipFill>
        <p:spPr>
          <a:xfrm>
            <a:off x="6079902" y="593450"/>
            <a:ext cx="6697475" cy="672174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6977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C887-2540-4DA2-8AF8-0BC92339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38" y="570412"/>
            <a:ext cx="5666862" cy="1325563"/>
          </a:xfrm>
        </p:spPr>
        <p:txBody>
          <a:bodyPr>
            <a:noAutofit/>
          </a:bodyPr>
          <a:lstStyle/>
          <a:p>
            <a:r>
              <a:rPr lang="en-US" sz="5000" dirty="0"/>
              <a:t>Federal Policy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D63EE-C248-4953-A96C-A43AD2440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38" y="2462350"/>
            <a:ext cx="5344903" cy="3375920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3600" dirty="0">
                <a:latin typeface="+mj-lt"/>
              </a:rPr>
              <a:t>Implementation of CMS Limited Direct Access and Modifier</a:t>
            </a:r>
          </a:p>
          <a:p>
            <a:r>
              <a:rPr lang="en-US" sz="3600" dirty="0">
                <a:latin typeface="+mj-lt"/>
              </a:rPr>
              <a:t>CMS 2024 Medicare Physician Fee Schedule</a:t>
            </a:r>
          </a:p>
          <a:p>
            <a:r>
              <a:rPr lang="en-US" sz="3600" dirty="0">
                <a:latin typeface="+mj-lt"/>
              </a:rPr>
              <a:t>Medicare Advantage/Managed Care Concerns</a:t>
            </a:r>
          </a:p>
          <a:p>
            <a:endParaRPr lang="en-US" sz="3600" dirty="0">
              <a:latin typeface="+mj-lt"/>
            </a:endParaRPr>
          </a:p>
          <a:p>
            <a:endParaRPr lang="en-US" sz="3600" dirty="0">
              <a:latin typeface="+mj-lt"/>
            </a:endParaRPr>
          </a:p>
          <a:p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 of a keyboard&#10;&#10;Description automatically generated with medium confidence">
            <a:extLst>
              <a:ext uri="{FF2B5EF4-FFF2-40B4-BE49-F238E27FC236}">
                <a16:creationId xmlns:a16="http://schemas.microsoft.com/office/drawing/2014/main" id="{A7E2488B-8670-4DEF-8526-290824A66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" r="1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0151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4B7FEBB8-A348-1BDE-1D2E-3CE082E9BB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0" y="-41910"/>
            <a:ext cx="6899910" cy="689991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80025-8183-B2CF-E233-63D6B9514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94" y="4658112"/>
            <a:ext cx="2503170" cy="823912"/>
          </a:xfrm>
        </p:spPr>
        <p:txBody>
          <a:bodyPr>
            <a:noAutofit/>
          </a:bodyPr>
          <a:lstStyle/>
          <a:p>
            <a:r>
              <a:rPr lang="en-US" dirty="0"/>
              <a:t>CMS: WE HAVE CREATED A NEW REGULATION THAT WILL ALLOW CERTAIN PART B BENEFICIARIES TO COME DIRECTLY TO THE AUDIOLOGIST FOR “NON-ACUTE” HEARING PROBLEMS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CF17452-7696-143B-CF6F-D03173C80F0F}"/>
              </a:ext>
            </a:extLst>
          </p:cNvPr>
          <p:cNvSpPr txBox="1">
            <a:spLocks/>
          </p:cNvSpPr>
          <p:nvPr/>
        </p:nvSpPr>
        <p:spPr>
          <a:xfrm>
            <a:off x="9631680" y="1895476"/>
            <a:ext cx="256032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CMS WILL ENSURE SEAMLESS IMPLEMENTATION AND  TRANSPARENCY, RIGHT?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162E84-3AAB-90DD-068E-E074E66CA281}"/>
              </a:ext>
            </a:extLst>
          </p:cNvPr>
          <p:cNvSpPr txBox="1">
            <a:spLocks/>
          </p:cNvSpPr>
          <p:nvPr/>
        </p:nvSpPr>
        <p:spPr>
          <a:xfrm>
            <a:off x="9631680" y="5139691"/>
            <a:ext cx="267462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CMS WILL ENSURE SEAMLESS IMPLEMENTATION AND TRANSPARENCY… RIGHT?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E1596BB-90BB-E7D9-74CF-939E59F371E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91" y="5848605"/>
            <a:ext cx="1515286" cy="8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F66D-1555-41ED-BB78-B0F5B43D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33" y="356948"/>
            <a:ext cx="6417027" cy="1325563"/>
          </a:xfrm>
        </p:spPr>
        <p:txBody>
          <a:bodyPr>
            <a:noAutofit/>
          </a:bodyPr>
          <a:lstStyle/>
          <a:p>
            <a:r>
              <a:rPr lang="en-US" dirty="0"/>
              <a:t>Medicare Audiology Access Improvement Act (S. 2377)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B7637-1C9D-401D-B4B3-D4B5B5177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73" y="2149621"/>
            <a:ext cx="6417028" cy="3375920"/>
          </a:xfrm>
        </p:spPr>
        <p:txBody>
          <a:bodyPr anchor="t">
            <a:noAutofit/>
          </a:bodyPr>
          <a:lstStyle/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Direct Access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Reimbursement for Medicare-covered services within an audiologist’s scope of practice</a:t>
            </a:r>
          </a:p>
          <a:p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Practitioner classification under Medicare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ext, building, sign&#10;&#10;Description automatically generated">
            <a:extLst>
              <a:ext uri="{FF2B5EF4-FFF2-40B4-BE49-F238E27FC236}">
                <a16:creationId xmlns:a16="http://schemas.microsoft.com/office/drawing/2014/main" id="{00E28DCE-C89D-4451-B64E-1F8042F4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r="18019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648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F71B-9CF3-4301-95B0-3A501648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339" y="2253195"/>
            <a:ext cx="4524973" cy="764807"/>
          </a:xfrm>
        </p:spPr>
        <p:txBody>
          <a:bodyPr anchor="t">
            <a:noAutofit/>
          </a:bodyPr>
          <a:lstStyle/>
          <a:p>
            <a:pPr algn="l"/>
            <a:r>
              <a:rPr lang="en-US" dirty="0"/>
              <a:t>State Issues</a:t>
            </a:r>
            <a:br>
              <a:rPr lang="en-US" dirty="0"/>
            </a:br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DDA78C-9AAA-C190-798A-A0C09AAE2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9"/>
          <a:stretch/>
        </p:blipFill>
        <p:spPr bwMode="auto">
          <a:xfrm>
            <a:off x="6224663" y="846490"/>
            <a:ext cx="6383505" cy="624425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1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09CD-5B83-469E-BA6B-8A548C8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90" y="354751"/>
            <a:ext cx="5314536" cy="1325563"/>
          </a:xfrm>
        </p:spPr>
        <p:txBody>
          <a:bodyPr>
            <a:normAutofit/>
          </a:bodyPr>
          <a:lstStyle/>
          <a:p>
            <a:r>
              <a:rPr lang="en-US" sz="5000" dirty="0"/>
              <a:t>State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3FEC-E599-4ADE-8E26-AFF02C5AD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483" y="2013179"/>
            <a:ext cx="5314543" cy="1809903"/>
          </a:xfrm>
        </p:spPr>
        <p:txBody>
          <a:bodyPr anchor="t">
            <a:noAutofit/>
          </a:bodyPr>
          <a:lstStyle/>
          <a:p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Interstate Compact</a:t>
            </a:r>
          </a:p>
          <a:p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OTC Hearing Aids</a:t>
            </a:r>
          </a:p>
          <a:p>
            <a:r>
              <a:rPr lang="en-US" sz="3400">
                <a:latin typeface="Calibri Light" panose="020F0302020204030204" pitchFamily="34" charset="0"/>
                <a:cs typeface="Calibri Light" panose="020F0302020204030204" pitchFamily="34" charset="0"/>
              </a:rPr>
              <a:t>Dispensing </a:t>
            </a:r>
            <a:r>
              <a:rPr lang="en-US" sz="3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Prescription Hearing Aids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6A5BD6E-B2F9-468F-A36A-4349E89F0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r="2127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4644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243</Words>
  <Application>Microsoft Office PowerPoint</Application>
  <PresentationFormat>Widescreen</PresentationFormat>
  <Paragraphs>43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Legislative Update and Forecast  Stephanie Czuhajewski, MPH, CAE ADA Executive Director </vt:lpstr>
      <vt:lpstr>Kentucky Senator Amanda Mays Bledsoe </vt:lpstr>
      <vt:lpstr>Kentucky Representative Deanna Frazier Gordon, Au.D. </vt:lpstr>
      <vt:lpstr>Federal Issue Update</vt:lpstr>
      <vt:lpstr>Federal Policy Issues</vt:lpstr>
      <vt:lpstr>PowerPoint Presentation</vt:lpstr>
      <vt:lpstr>Medicare Audiology Access Improvement Act (S. 2377)</vt:lpstr>
      <vt:lpstr>State Issues </vt:lpstr>
      <vt:lpstr>State Issues </vt:lpstr>
      <vt:lpstr>PowerPoint Presentation</vt:lpstr>
      <vt:lpstr>FDA OTC Hearing Aid Regulation</vt:lpstr>
      <vt:lpstr>PowerPoint Presentation</vt:lpstr>
      <vt:lpstr>Kentucky OTC/Prescription HA Legislation</vt:lpstr>
      <vt:lpstr>Legislative Update and Forecast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Stephanie Czuhajewski</dc:creator>
  <cp:lastModifiedBy>Stephanie Czuhajewski</cp:lastModifiedBy>
  <cp:revision>12</cp:revision>
  <dcterms:created xsi:type="dcterms:W3CDTF">2022-02-25T17:17:19Z</dcterms:created>
  <dcterms:modified xsi:type="dcterms:W3CDTF">2023-09-08T15:26:57Z</dcterms:modified>
</cp:coreProperties>
</file>