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64" r:id="rId3"/>
    <p:sldId id="259" r:id="rId4"/>
    <p:sldId id="258" r:id="rId5"/>
    <p:sldId id="263" r:id="rId6"/>
    <p:sldId id="265" r:id="rId7"/>
    <p:sldId id="281" r:id="rId8"/>
    <p:sldId id="266" r:id="rId9"/>
    <p:sldId id="267" r:id="rId10"/>
    <p:sldId id="268" r:id="rId11"/>
    <p:sldId id="269" r:id="rId12"/>
    <p:sldId id="270" r:id="rId13"/>
    <p:sldId id="272" r:id="rId14"/>
    <p:sldId id="271" r:id="rId15"/>
    <p:sldId id="273" r:id="rId16"/>
    <p:sldId id="276" r:id="rId17"/>
    <p:sldId id="279" r:id="rId18"/>
    <p:sldId id="277" r:id="rId19"/>
    <p:sldId id="282" r:id="rId20"/>
    <p:sldId id="275" r:id="rId21"/>
    <p:sldId id="274"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9"/>
    <p:restoredTop sz="73673"/>
  </p:normalViewPr>
  <p:slideViewPr>
    <p:cSldViewPr snapToGrid="0">
      <p:cViewPr varScale="1">
        <p:scale>
          <a:sx n="92" d="100"/>
          <a:sy n="92" d="100"/>
        </p:scale>
        <p:origin x="19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A0E44-E751-BB45-8707-BA7F2C4ADD8E}" type="datetimeFigureOut">
              <a:rPr lang="en-US" smtClean="0"/>
              <a:t>8/19/23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1D696-BBF1-9E44-B499-3EB0A5E3E64F}" type="slidenum">
              <a:rPr lang="en-US" smtClean="0"/>
              <a:t>‹#›</a:t>
            </a:fld>
            <a:endParaRPr lang="en-US"/>
          </a:p>
        </p:txBody>
      </p:sp>
    </p:spTree>
    <p:extLst>
      <p:ext uri="{BB962C8B-B14F-4D97-AF65-F5344CB8AC3E}">
        <p14:creationId xmlns:p14="http://schemas.microsoft.com/office/powerpoint/2010/main" val="106147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are using assistants now?</a:t>
            </a:r>
          </a:p>
        </p:txBody>
      </p:sp>
      <p:sp>
        <p:nvSpPr>
          <p:cNvPr id="4" name="Slide Number Placeholder 3"/>
          <p:cNvSpPr>
            <a:spLocks noGrp="1"/>
          </p:cNvSpPr>
          <p:nvPr>
            <p:ph type="sldNum" sz="quarter" idx="5"/>
          </p:nvPr>
        </p:nvSpPr>
        <p:spPr/>
        <p:txBody>
          <a:bodyPr/>
          <a:lstStyle/>
          <a:p>
            <a:fld id="{7221D696-BBF1-9E44-B499-3EB0A5E3E64F}" type="slidenum">
              <a:rPr lang="en-US" smtClean="0"/>
              <a:t>3</a:t>
            </a:fld>
            <a:endParaRPr lang="en-US"/>
          </a:p>
        </p:txBody>
      </p:sp>
    </p:spTree>
    <p:extLst>
      <p:ext uri="{BB962C8B-B14F-4D97-AF65-F5344CB8AC3E}">
        <p14:creationId xmlns:p14="http://schemas.microsoft.com/office/powerpoint/2010/main" val="280388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your story on how we started using assistants</a:t>
            </a:r>
          </a:p>
        </p:txBody>
      </p:sp>
      <p:sp>
        <p:nvSpPr>
          <p:cNvPr id="4" name="Slide Number Placeholder 3"/>
          <p:cNvSpPr>
            <a:spLocks noGrp="1"/>
          </p:cNvSpPr>
          <p:nvPr>
            <p:ph type="sldNum" sz="quarter" idx="5"/>
          </p:nvPr>
        </p:nvSpPr>
        <p:spPr/>
        <p:txBody>
          <a:bodyPr/>
          <a:lstStyle/>
          <a:p>
            <a:fld id="{7221D696-BBF1-9E44-B499-3EB0A5E3E64F}" type="slidenum">
              <a:rPr lang="en-US" smtClean="0"/>
              <a:t>18</a:t>
            </a:fld>
            <a:endParaRPr lang="en-US"/>
          </a:p>
        </p:txBody>
      </p:sp>
    </p:spTree>
    <p:extLst>
      <p:ext uri="{BB962C8B-B14F-4D97-AF65-F5344CB8AC3E}">
        <p14:creationId xmlns:p14="http://schemas.microsoft.com/office/powerpoint/2010/main" val="16205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example you can use to convince your managers, bosses, </a:t>
            </a:r>
            <a:r>
              <a:rPr lang="en-US" dirty="0" err="1"/>
              <a:t>etc</a:t>
            </a:r>
            <a:r>
              <a:rPr lang="en-US" dirty="0"/>
              <a:t> on how hiring an extender can help generate more revenue. </a:t>
            </a:r>
          </a:p>
        </p:txBody>
      </p:sp>
      <p:sp>
        <p:nvSpPr>
          <p:cNvPr id="4" name="Slide Number Placeholder 3"/>
          <p:cNvSpPr>
            <a:spLocks noGrp="1"/>
          </p:cNvSpPr>
          <p:nvPr>
            <p:ph type="sldNum" sz="quarter" idx="5"/>
          </p:nvPr>
        </p:nvSpPr>
        <p:spPr/>
        <p:txBody>
          <a:bodyPr/>
          <a:lstStyle/>
          <a:p>
            <a:fld id="{7221D696-BBF1-9E44-B499-3EB0A5E3E64F}" type="slidenum">
              <a:rPr lang="en-US" smtClean="0"/>
              <a:t>20</a:t>
            </a:fld>
            <a:endParaRPr lang="en-US"/>
          </a:p>
        </p:txBody>
      </p:sp>
    </p:spTree>
    <p:extLst>
      <p:ext uri="{BB962C8B-B14F-4D97-AF65-F5344CB8AC3E}">
        <p14:creationId xmlns:p14="http://schemas.microsoft.com/office/powerpoint/2010/main" val="190113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1D696-BBF1-9E44-B499-3EB0A5E3E64F}" type="slidenum">
              <a:rPr lang="en-US" smtClean="0"/>
              <a:t>21</a:t>
            </a:fld>
            <a:endParaRPr lang="en-US"/>
          </a:p>
        </p:txBody>
      </p:sp>
    </p:spTree>
    <p:extLst>
      <p:ext uri="{BB962C8B-B14F-4D97-AF65-F5344CB8AC3E}">
        <p14:creationId xmlns:p14="http://schemas.microsoft.com/office/powerpoint/2010/main" val="13411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E611F-11D3-6A45-B5E6-087D6DB3AB56}" type="slidenum">
              <a:rPr lang="en-US" smtClean="0"/>
              <a:t>4</a:t>
            </a:fld>
            <a:endParaRPr lang="en-US"/>
          </a:p>
        </p:txBody>
      </p:sp>
    </p:spTree>
    <p:extLst>
      <p:ext uri="{BB962C8B-B14F-4D97-AF65-F5344CB8AC3E}">
        <p14:creationId xmlns:p14="http://schemas.microsoft.com/office/powerpoint/2010/main" val="346675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common practice for our allied health professionals, and not us?</a:t>
            </a:r>
          </a:p>
        </p:txBody>
      </p:sp>
      <p:sp>
        <p:nvSpPr>
          <p:cNvPr id="4" name="Slide Number Placeholder 3"/>
          <p:cNvSpPr>
            <a:spLocks noGrp="1"/>
          </p:cNvSpPr>
          <p:nvPr>
            <p:ph type="sldNum" sz="quarter" idx="5"/>
          </p:nvPr>
        </p:nvSpPr>
        <p:spPr/>
        <p:txBody>
          <a:bodyPr/>
          <a:lstStyle/>
          <a:p>
            <a:fld id="{7221D696-BBF1-9E44-B499-3EB0A5E3E64F}" type="slidenum">
              <a:rPr lang="en-US" smtClean="0"/>
              <a:t>7</a:t>
            </a:fld>
            <a:endParaRPr lang="en-US"/>
          </a:p>
        </p:txBody>
      </p:sp>
    </p:spTree>
    <p:extLst>
      <p:ext uri="{BB962C8B-B14F-4D97-AF65-F5344CB8AC3E}">
        <p14:creationId xmlns:p14="http://schemas.microsoft.com/office/powerpoint/2010/main" val="349446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 and clinic duties may include cleaning equipment, ordering and restocking supplies, organizing supplies, </a:t>
            </a:r>
          </a:p>
          <a:p>
            <a:r>
              <a:rPr lang="en-US" dirty="0"/>
              <a:t>Projects may include writing new protocols, developing new systems.</a:t>
            </a:r>
          </a:p>
          <a:p>
            <a:endParaRPr lang="en-US" dirty="0"/>
          </a:p>
          <a:p>
            <a:r>
              <a:rPr lang="en-US" dirty="0"/>
              <a:t>And we are supposed to do all these things in less than 50 hours a week. </a:t>
            </a:r>
          </a:p>
          <a:p>
            <a:endParaRPr lang="en-US" dirty="0"/>
          </a:p>
          <a:p>
            <a:r>
              <a:rPr lang="en-US" dirty="0"/>
              <a:t>I am sure some of your clinics have had discussions on how to see more patients because reimbursement is stagnant or shrinking, and the cost of everything has gone up. Your clinic needs to diversify by adding specialty services, but how are you supposed to do that when your schedule is already booked out for several weeks?</a:t>
            </a:r>
          </a:p>
          <a:p>
            <a:endParaRPr lang="en-US" dirty="0"/>
          </a:p>
          <a:p>
            <a:r>
              <a:rPr lang="en-US" dirty="0"/>
              <a:t>You may already be seeing upwards of 20 patients a day, depending on your setting and timing of appointments. </a:t>
            </a:r>
          </a:p>
        </p:txBody>
      </p:sp>
      <p:sp>
        <p:nvSpPr>
          <p:cNvPr id="4" name="Slide Number Placeholder 3"/>
          <p:cNvSpPr>
            <a:spLocks noGrp="1"/>
          </p:cNvSpPr>
          <p:nvPr>
            <p:ph type="sldNum" sz="quarter" idx="5"/>
          </p:nvPr>
        </p:nvSpPr>
        <p:spPr/>
        <p:txBody>
          <a:bodyPr/>
          <a:lstStyle/>
          <a:p>
            <a:fld id="{7221D696-BBF1-9E44-B499-3EB0A5E3E64F}" type="slidenum">
              <a:rPr lang="en-US" smtClean="0"/>
              <a:t>8</a:t>
            </a:fld>
            <a:endParaRPr lang="en-US"/>
          </a:p>
        </p:txBody>
      </p:sp>
    </p:spTree>
    <p:extLst>
      <p:ext uri="{BB962C8B-B14F-4D97-AF65-F5344CB8AC3E}">
        <p14:creationId xmlns:p14="http://schemas.microsoft.com/office/powerpoint/2010/main" val="45926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causes us to feel burnt out? </a:t>
            </a:r>
          </a:p>
          <a:p>
            <a:r>
              <a:rPr lang="en-US" dirty="0"/>
              <a:t>Patient load</a:t>
            </a:r>
          </a:p>
          <a:p>
            <a:r>
              <a:rPr lang="en-US" dirty="0"/>
              <a:t>Administrative load</a:t>
            </a:r>
          </a:p>
          <a:p>
            <a:r>
              <a:rPr lang="en-US" dirty="0"/>
              <a:t>Not supported at work – poor work environment, higher ups aren’t listening, only looking at the bottom line, </a:t>
            </a:r>
            <a:r>
              <a:rPr lang="en-US" dirty="0" err="1"/>
              <a:t>etc</a:t>
            </a:r>
            <a:endParaRPr lang="en-US" dirty="0"/>
          </a:p>
        </p:txBody>
      </p:sp>
      <p:sp>
        <p:nvSpPr>
          <p:cNvPr id="4" name="Slide Number Placeholder 3"/>
          <p:cNvSpPr>
            <a:spLocks noGrp="1"/>
          </p:cNvSpPr>
          <p:nvPr>
            <p:ph type="sldNum" sz="quarter" idx="5"/>
          </p:nvPr>
        </p:nvSpPr>
        <p:spPr/>
        <p:txBody>
          <a:bodyPr/>
          <a:lstStyle/>
          <a:p>
            <a:fld id="{7221D696-BBF1-9E44-B499-3EB0A5E3E64F}" type="slidenum">
              <a:rPr lang="en-US" smtClean="0"/>
              <a:t>9</a:t>
            </a:fld>
            <a:endParaRPr lang="en-US"/>
          </a:p>
        </p:txBody>
      </p:sp>
    </p:spTree>
    <p:extLst>
      <p:ext uri="{BB962C8B-B14F-4D97-AF65-F5344CB8AC3E}">
        <p14:creationId xmlns:p14="http://schemas.microsoft.com/office/powerpoint/2010/main" val="278442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in the order I believe most offices are using them in.</a:t>
            </a:r>
          </a:p>
          <a:p>
            <a:endParaRPr lang="en-US" dirty="0"/>
          </a:p>
          <a:p>
            <a:r>
              <a:rPr lang="en-US" dirty="0"/>
              <a:t>Talk about the difference between tech and assistant.</a:t>
            </a:r>
          </a:p>
          <a:p>
            <a:endParaRPr lang="en-US" dirty="0"/>
          </a:p>
          <a:p>
            <a:r>
              <a:rPr lang="en-US" dirty="0"/>
              <a:t>Why and how we developed our model</a:t>
            </a:r>
          </a:p>
        </p:txBody>
      </p:sp>
      <p:sp>
        <p:nvSpPr>
          <p:cNvPr id="4" name="Slide Number Placeholder 3"/>
          <p:cNvSpPr>
            <a:spLocks noGrp="1"/>
          </p:cNvSpPr>
          <p:nvPr>
            <p:ph type="sldNum" sz="quarter" idx="5"/>
          </p:nvPr>
        </p:nvSpPr>
        <p:spPr/>
        <p:txBody>
          <a:bodyPr/>
          <a:lstStyle/>
          <a:p>
            <a:fld id="{7221D696-BBF1-9E44-B499-3EB0A5E3E64F}" type="slidenum">
              <a:rPr lang="en-US" smtClean="0"/>
              <a:t>12</a:t>
            </a:fld>
            <a:endParaRPr lang="en-US"/>
          </a:p>
        </p:txBody>
      </p:sp>
    </p:spTree>
    <p:extLst>
      <p:ext uri="{BB962C8B-B14F-4D97-AF65-F5344CB8AC3E}">
        <p14:creationId xmlns:p14="http://schemas.microsoft.com/office/powerpoint/2010/main" val="577811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assistant is your right hand during the day. They are helping you with patient flow as well as administrative tasks. </a:t>
            </a:r>
          </a:p>
          <a:p>
            <a:endParaRPr lang="en-US" dirty="0"/>
          </a:p>
          <a:p>
            <a:r>
              <a:rPr lang="en-US" dirty="0"/>
              <a:t>Share Saturday morning story with scribing. Report writing/charting was a large part of our providers’ burnout.</a:t>
            </a:r>
          </a:p>
        </p:txBody>
      </p:sp>
      <p:sp>
        <p:nvSpPr>
          <p:cNvPr id="4" name="Slide Number Placeholder 3"/>
          <p:cNvSpPr>
            <a:spLocks noGrp="1"/>
          </p:cNvSpPr>
          <p:nvPr>
            <p:ph type="sldNum" sz="quarter" idx="5"/>
          </p:nvPr>
        </p:nvSpPr>
        <p:spPr/>
        <p:txBody>
          <a:bodyPr/>
          <a:lstStyle/>
          <a:p>
            <a:fld id="{7221D696-BBF1-9E44-B499-3EB0A5E3E64F}" type="slidenum">
              <a:rPr lang="en-US" smtClean="0"/>
              <a:t>15</a:t>
            </a:fld>
            <a:endParaRPr lang="en-US"/>
          </a:p>
        </p:txBody>
      </p:sp>
    </p:spTree>
    <p:extLst>
      <p:ext uri="{BB962C8B-B14F-4D97-AF65-F5344CB8AC3E}">
        <p14:creationId xmlns:p14="http://schemas.microsoft.com/office/powerpoint/2010/main" val="45623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1D696-BBF1-9E44-B499-3EB0A5E3E64F}" type="slidenum">
              <a:rPr lang="en-US" smtClean="0"/>
              <a:t>16</a:t>
            </a:fld>
            <a:endParaRPr lang="en-US"/>
          </a:p>
        </p:txBody>
      </p:sp>
    </p:spTree>
    <p:extLst>
      <p:ext uri="{BB962C8B-B14F-4D97-AF65-F5344CB8AC3E}">
        <p14:creationId xmlns:p14="http://schemas.microsoft.com/office/powerpoint/2010/main" val="269266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organized, helps you be efficient. If you are efficient, you are saving time, if you have more time, you can see more patients, more patients is high revenue, etc.. </a:t>
            </a:r>
          </a:p>
        </p:txBody>
      </p:sp>
      <p:sp>
        <p:nvSpPr>
          <p:cNvPr id="4" name="Slide Number Placeholder 3"/>
          <p:cNvSpPr>
            <a:spLocks noGrp="1"/>
          </p:cNvSpPr>
          <p:nvPr>
            <p:ph type="sldNum" sz="quarter" idx="5"/>
          </p:nvPr>
        </p:nvSpPr>
        <p:spPr/>
        <p:txBody>
          <a:bodyPr/>
          <a:lstStyle/>
          <a:p>
            <a:fld id="{7221D696-BBF1-9E44-B499-3EB0A5E3E64F}" type="slidenum">
              <a:rPr lang="en-US" smtClean="0"/>
              <a:t>17</a:t>
            </a:fld>
            <a:endParaRPr lang="en-US"/>
          </a:p>
        </p:txBody>
      </p:sp>
    </p:spTree>
    <p:extLst>
      <p:ext uri="{BB962C8B-B14F-4D97-AF65-F5344CB8AC3E}">
        <p14:creationId xmlns:p14="http://schemas.microsoft.com/office/powerpoint/2010/main" val="76571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28405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311256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6873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3231074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9382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3394228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248630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358840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138560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6DA99-73AF-F242-96D8-40E6D65567D2}"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130222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6DA99-73AF-F242-96D8-40E6D65567D2}" type="datetimeFigureOut">
              <a:rPr lang="en-US" smtClean="0"/>
              <a:t>8/19/23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337230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6DA99-73AF-F242-96D8-40E6D65567D2}" type="datetimeFigureOut">
              <a:rPr lang="en-US" smtClean="0"/>
              <a:t>8/19/23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176093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6DA99-73AF-F242-96D8-40E6D65567D2}" type="datetimeFigureOut">
              <a:rPr lang="en-US" smtClean="0"/>
              <a:t>8/19/23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371892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6DA99-73AF-F242-96D8-40E6D65567D2}" type="datetimeFigureOut">
              <a:rPr lang="en-US" smtClean="0"/>
              <a:t>8/19/23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212806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16DA99-73AF-F242-96D8-40E6D65567D2}" type="datetimeFigureOut">
              <a:rPr lang="en-US" smtClean="0"/>
              <a:t>8/19/23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175078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6DA99-73AF-F242-96D8-40E6D65567D2}" type="datetimeFigureOut">
              <a:rPr lang="en-US" smtClean="0"/>
              <a:t>8/19/23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D523-A4ED-9A47-816D-89C6CA7B11D0}" type="slidenum">
              <a:rPr lang="en-US" smtClean="0"/>
              <a:t>‹#›</a:t>
            </a:fld>
            <a:endParaRPr lang="en-US"/>
          </a:p>
        </p:txBody>
      </p:sp>
    </p:spTree>
    <p:extLst>
      <p:ext uri="{BB962C8B-B14F-4D97-AF65-F5344CB8AC3E}">
        <p14:creationId xmlns:p14="http://schemas.microsoft.com/office/powerpoint/2010/main" val="97946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16DA99-73AF-F242-96D8-40E6D65567D2}" type="datetimeFigureOut">
              <a:rPr lang="en-US" smtClean="0"/>
              <a:t>8/19/23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5FD523-A4ED-9A47-816D-89C6CA7B11D0}" type="slidenum">
              <a:rPr lang="en-US" smtClean="0"/>
              <a:t>‹#›</a:t>
            </a:fld>
            <a:endParaRPr lang="en-US"/>
          </a:p>
        </p:txBody>
      </p:sp>
    </p:spTree>
    <p:extLst>
      <p:ext uri="{BB962C8B-B14F-4D97-AF65-F5344CB8AC3E}">
        <p14:creationId xmlns:p14="http://schemas.microsoft.com/office/powerpoint/2010/main" val="4148737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stagram.com/reel/CnUINyIBXbZ/?igshid=MTc4MmM1YmI2Ng%3D%3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dr.rogers@sekyaudiolog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A644-AE29-13F5-A986-2DD2C0942455}"/>
              </a:ext>
            </a:extLst>
          </p:cNvPr>
          <p:cNvSpPr>
            <a:spLocks noGrp="1"/>
          </p:cNvSpPr>
          <p:nvPr>
            <p:ph type="ctrTitle"/>
          </p:nvPr>
        </p:nvSpPr>
        <p:spPr/>
        <p:txBody>
          <a:bodyPr/>
          <a:lstStyle/>
          <a:p>
            <a:r>
              <a:rPr lang="en-US" dirty="0"/>
              <a:t>Rescue </a:t>
            </a:r>
            <a:r>
              <a:rPr lang="en-US" dirty="0" err="1"/>
              <a:t>AuD</a:t>
            </a:r>
            <a:br>
              <a:rPr lang="en-US" dirty="0"/>
            </a:br>
            <a:r>
              <a:rPr lang="en-US" sz="3600" dirty="0"/>
              <a:t>Audiology Extenders are Heroes</a:t>
            </a:r>
          </a:p>
        </p:txBody>
      </p:sp>
      <p:sp>
        <p:nvSpPr>
          <p:cNvPr id="3" name="Subtitle 2">
            <a:extLst>
              <a:ext uri="{FF2B5EF4-FFF2-40B4-BE49-F238E27FC236}">
                <a16:creationId xmlns:a16="http://schemas.microsoft.com/office/drawing/2014/main" id="{4AA9BCA4-7113-C30B-18E6-FD49A05D6494}"/>
              </a:ext>
            </a:extLst>
          </p:cNvPr>
          <p:cNvSpPr>
            <a:spLocks noGrp="1"/>
          </p:cNvSpPr>
          <p:nvPr>
            <p:ph type="subTitle" idx="1"/>
          </p:nvPr>
        </p:nvSpPr>
        <p:spPr/>
        <p:txBody>
          <a:bodyPr/>
          <a:lstStyle/>
          <a:p>
            <a:r>
              <a:rPr lang="en-US" dirty="0"/>
              <a:t>Dr. Liz Rogers</a:t>
            </a:r>
          </a:p>
          <a:p>
            <a:r>
              <a:rPr lang="en-US" dirty="0"/>
              <a:t>Kentucky Academy of Audiology 2023</a:t>
            </a:r>
          </a:p>
        </p:txBody>
      </p:sp>
    </p:spTree>
    <p:extLst>
      <p:ext uri="{BB962C8B-B14F-4D97-AF65-F5344CB8AC3E}">
        <p14:creationId xmlns:p14="http://schemas.microsoft.com/office/powerpoint/2010/main" val="218767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8D12-A375-0DBC-3577-992FE89A2A02}"/>
              </a:ext>
            </a:extLst>
          </p:cNvPr>
          <p:cNvSpPr>
            <a:spLocks noGrp="1"/>
          </p:cNvSpPr>
          <p:nvPr>
            <p:ph type="title"/>
          </p:nvPr>
        </p:nvSpPr>
        <p:spPr/>
        <p:txBody>
          <a:bodyPr/>
          <a:lstStyle/>
          <a:p>
            <a:r>
              <a:rPr lang="en-US" dirty="0"/>
              <a:t>Audiology is Shrinking</a:t>
            </a:r>
          </a:p>
        </p:txBody>
      </p:sp>
      <p:sp>
        <p:nvSpPr>
          <p:cNvPr id="3" name="Content Placeholder 2">
            <a:extLst>
              <a:ext uri="{FF2B5EF4-FFF2-40B4-BE49-F238E27FC236}">
                <a16:creationId xmlns:a16="http://schemas.microsoft.com/office/drawing/2014/main" id="{F7D5CC5A-F272-6046-34D0-7C7CB44B9B28}"/>
              </a:ext>
            </a:extLst>
          </p:cNvPr>
          <p:cNvSpPr>
            <a:spLocks noGrp="1"/>
          </p:cNvSpPr>
          <p:nvPr>
            <p:ph idx="1"/>
          </p:nvPr>
        </p:nvSpPr>
        <p:spPr/>
        <p:txBody>
          <a:bodyPr/>
          <a:lstStyle/>
          <a:p>
            <a:r>
              <a:rPr lang="en-US" dirty="0"/>
              <a:t>Our profession is shrinking </a:t>
            </a:r>
          </a:p>
          <a:p>
            <a:pPr lvl="1"/>
            <a:r>
              <a:rPr lang="en-US" dirty="0"/>
              <a:t>Not enough new audiologists entering our profession </a:t>
            </a:r>
          </a:p>
          <a:p>
            <a:pPr lvl="1"/>
            <a:r>
              <a:rPr lang="en-US" dirty="0"/>
              <a:t>Attrition </a:t>
            </a:r>
          </a:p>
          <a:p>
            <a:pPr lvl="1"/>
            <a:r>
              <a:rPr lang="en-US" dirty="0"/>
              <a:t>Retiring</a:t>
            </a:r>
          </a:p>
          <a:p>
            <a:r>
              <a:rPr lang="en-US" dirty="0"/>
              <a:t>The need for audiology is growing</a:t>
            </a:r>
          </a:p>
          <a:p>
            <a:pPr lvl="1"/>
            <a:r>
              <a:rPr lang="en-US" dirty="0"/>
              <a:t>Aging population</a:t>
            </a:r>
          </a:p>
          <a:p>
            <a:pPr lvl="1"/>
            <a:r>
              <a:rPr lang="en-US" dirty="0"/>
              <a:t>Spotlight on hearing loss and cognitive decline</a:t>
            </a:r>
          </a:p>
          <a:p>
            <a:pPr lvl="1"/>
            <a:r>
              <a:rPr lang="en-US" dirty="0"/>
              <a:t>Increased awareness</a:t>
            </a:r>
          </a:p>
        </p:txBody>
      </p:sp>
    </p:spTree>
    <p:extLst>
      <p:ext uri="{BB962C8B-B14F-4D97-AF65-F5344CB8AC3E}">
        <p14:creationId xmlns:p14="http://schemas.microsoft.com/office/powerpoint/2010/main" val="326062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F450-55B4-14A3-370D-D426346BEB6B}"/>
              </a:ext>
            </a:extLst>
          </p:cNvPr>
          <p:cNvSpPr>
            <a:spLocks noGrp="1"/>
          </p:cNvSpPr>
          <p:nvPr>
            <p:ph type="title"/>
          </p:nvPr>
        </p:nvSpPr>
        <p:spPr/>
        <p:txBody>
          <a:bodyPr/>
          <a:lstStyle/>
          <a:p>
            <a:r>
              <a:rPr lang="en-US" dirty="0"/>
              <a:t>Audiology Needs Rescuing</a:t>
            </a:r>
          </a:p>
        </p:txBody>
      </p:sp>
      <p:sp>
        <p:nvSpPr>
          <p:cNvPr id="3" name="Content Placeholder 2">
            <a:extLst>
              <a:ext uri="{FF2B5EF4-FFF2-40B4-BE49-F238E27FC236}">
                <a16:creationId xmlns:a16="http://schemas.microsoft.com/office/drawing/2014/main" id="{0E236AB8-B59E-3134-9942-6A144672D96A}"/>
              </a:ext>
            </a:extLst>
          </p:cNvPr>
          <p:cNvSpPr>
            <a:spLocks noGrp="1"/>
          </p:cNvSpPr>
          <p:nvPr>
            <p:ph idx="1"/>
          </p:nvPr>
        </p:nvSpPr>
        <p:spPr/>
        <p:txBody>
          <a:bodyPr/>
          <a:lstStyle/>
          <a:p>
            <a:r>
              <a:rPr lang="en-US" dirty="0"/>
              <a:t>Extenders are the answer!</a:t>
            </a:r>
          </a:p>
          <a:p>
            <a:r>
              <a:rPr lang="en-US" dirty="0"/>
              <a:t>Extender (medical definition): non-medical healthcare provider who sees patients on behalf of or in conjunction with a lead physician. </a:t>
            </a:r>
          </a:p>
          <a:p>
            <a:r>
              <a:rPr lang="en-US" dirty="0"/>
              <a:t>How can we apply this concept to audiology?</a:t>
            </a:r>
          </a:p>
        </p:txBody>
      </p:sp>
    </p:spTree>
    <p:extLst>
      <p:ext uri="{BB962C8B-B14F-4D97-AF65-F5344CB8AC3E}">
        <p14:creationId xmlns:p14="http://schemas.microsoft.com/office/powerpoint/2010/main" val="129243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0D47-E432-DAA8-3BD9-4B2664CC232E}"/>
              </a:ext>
            </a:extLst>
          </p:cNvPr>
          <p:cNvSpPr>
            <a:spLocks noGrp="1"/>
          </p:cNvSpPr>
          <p:nvPr>
            <p:ph type="title"/>
          </p:nvPr>
        </p:nvSpPr>
        <p:spPr/>
        <p:txBody>
          <a:bodyPr/>
          <a:lstStyle/>
          <a:p>
            <a:r>
              <a:rPr lang="en-US" dirty="0"/>
              <a:t>Extenders</a:t>
            </a:r>
          </a:p>
        </p:txBody>
      </p:sp>
      <p:sp>
        <p:nvSpPr>
          <p:cNvPr id="3" name="Content Placeholder 2">
            <a:extLst>
              <a:ext uri="{FF2B5EF4-FFF2-40B4-BE49-F238E27FC236}">
                <a16:creationId xmlns:a16="http://schemas.microsoft.com/office/drawing/2014/main" id="{7D113597-E8B6-A119-7BA3-FB29917D9306}"/>
              </a:ext>
            </a:extLst>
          </p:cNvPr>
          <p:cNvSpPr>
            <a:spLocks noGrp="1"/>
          </p:cNvSpPr>
          <p:nvPr>
            <p:ph idx="1"/>
          </p:nvPr>
        </p:nvSpPr>
        <p:spPr/>
        <p:txBody>
          <a:bodyPr/>
          <a:lstStyle/>
          <a:p>
            <a:r>
              <a:rPr lang="en-US" dirty="0"/>
              <a:t>Hearing Aid Technician</a:t>
            </a:r>
          </a:p>
          <a:p>
            <a:r>
              <a:rPr lang="en-US" dirty="0"/>
              <a:t>Hearing Instrument Specialist</a:t>
            </a:r>
          </a:p>
          <a:p>
            <a:r>
              <a:rPr lang="en-US" dirty="0"/>
              <a:t>Audiology/Provider Assistant</a:t>
            </a:r>
          </a:p>
        </p:txBody>
      </p:sp>
    </p:spTree>
    <p:extLst>
      <p:ext uri="{BB962C8B-B14F-4D97-AF65-F5344CB8AC3E}">
        <p14:creationId xmlns:p14="http://schemas.microsoft.com/office/powerpoint/2010/main" val="200047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30DD-388C-B86A-8DCD-A1A2B9E462B8}"/>
              </a:ext>
            </a:extLst>
          </p:cNvPr>
          <p:cNvSpPr>
            <a:spLocks noGrp="1"/>
          </p:cNvSpPr>
          <p:nvPr>
            <p:ph type="title"/>
          </p:nvPr>
        </p:nvSpPr>
        <p:spPr/>
        <p:txBody>
          <a:bodyPr/>
          <a:lstStyle/>
          <a:p>
            <a:r>
              <a:rPr lang="en-US" dirty="0"/>
              <a:t>Hearing Aid Technician</a:t>
            </a:r>
          </a:p>
        </p:txBody>
      </p:sp>
      <p:sp>
        <p:nvSpPr>
          <p:cNvPr id="3" name="Content Placeholder 2">
            <a:extLst>
              <a:ext uri="{FF2B5EF4-FFF2-40B4-BE49-F238E27FC236}">
                <a16:creationId xmlns:a16="http://schemas.microsoft.com/office/drawing/2014/main" id="{FE88A508-07F6-D031-C5A8-CA82DFF6441E}"/>
              </a:ext>
            </a:extLst>
          </p:cNvPr>
          <p:cNvSpPr>
            <a:spLocks noGrp="1"/>
          </p:cNvSpPr>
          <p:nvPr>
            <p:ph idx="1"/>
          </p:nvPr>
        </p:nvSpPr>
        <p:spPr/>
        <p:txBody>
          <a:bodyPr>
            <a:normAutofit fontScale="85000" lnSpcReduction="20000"/>
          </a:bodyPr>
          <a:lstStyle/>
          <a:p>
            <a:r>
              <a:rPr lang="en-US" dirty="0"/>
              <a:t>Scope of practice</a:t>
            </a:r>
          </a:p>
          <a:p>
            <a:pPr lvl="1"/>
            <a:r>
              <a:rPr lang="en-US" dirty="0"/>
              <a:t>Hearing aid cleanings</a:t>
            </a:r>
          </a:p>
          <a:p>
            <a:pPr lvl="1"/>
            <a:r>
              <a:rPr lang="en-US" dirty="0"/>
              <a:t>Hearing aid orders</a:t>
            </a:r>
          </a:p>
          <a:p>
            <a:pPr lvl="1"/>
            <a:r>
              <a:rPr lang="en-US" dirty="0"/>
              <a:t>Hearing aid repairs</a:t>
            </a:r>
          </a:p>
          <a:p>
            <a:pPr lvl="1"/>
            <a:r>
              <a:rPr lang="en-US" dirty="0"/>
              <a:t>Hearing aid check ins </a:t>
            </a:r>
          </a:p>
          <a:p>
            <a:pPr lvl="1"/>
            <a:r>
              <a:rPr lang="en-US" dirty="0"/>
              <a:t>Electroacoustic analysis</a:t>
            </a:r>
          </a:p>
          <a:p>
            <a:pPr lvl="1"/>
            <a:r>
              <a:rPr lang="en-US" dirty="0"/>
              <a:t>Firmware updates</a:t>
            </a:r>
          </a:p>
          <a:p>
            <a:pPr lvl="1"/>
            <a:r>
              <a:rPr lang="en-US" dirty="0"/>
              <a:t>Bluetooth pairing/troubleshooting</a:t>
            </a:r>
          </a:p>
          <a:p>
            <a:pPr lvl="1"/>
            <a:r>
              <a:rPr lang="en-US" dirty="0"/>
              <a:t>Setting up hearing aid fittings</a:t>
            </a:r>
          </a:p>
          <a:p>
            <a:pPr lvl="1"/>
            <a:r>
              <a:rPr lang="en-US" dirty="0"/>
              <a:t>Otoscopy</a:t>
            </a:r>
          </a:p>
          <a:p>
            <a:r>
              <a:rPr lang="en-US" dirty="0"/>
              <a:t>Training</a:t>
            </a:r>
          </a:p>
          <a:p>
            <a:pPr lvl="1"/>
            <a:r>
              <a:rPr lang="en-US" dirty="0"/>
              <a:t>Informal or formal </a:t>
            </a:r>
          </a:p>
          <a:p>
            <a:pPr lvl="1"/>
            <a:r>
              <a:rPr lang="en-US" dirty="0"/>
              <a:t>Can double as your PCC</a:t>
            </a:r>
          </a:p>
        </p:txBody>
      </p:sp>
    </p:spTree>
    <p:extLst>
      <p:ext uri="{BB962C8B-B14F-4D97-AF65-F5344CB8AC3E}">
        <p14:creationId xmlns:p14="http://schemas.microsoft.com/office/powerpoint/2010/main" val="297239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2EC0-6B85-09D4-91FA-28B54814B5B1}"/>
              </a:ext>
            </a:extLst>
          </p:cNvPr>
          <p:cNvSpPr>
            <a:spLocks noGrp="1"/>
          </p:cNvSpPr>
          <p:nvPr>
            <p:ph type="title"/>
          </p:nvPr>
        </p:nvSpPr>
        <p:spPr/>
        <p:txBody>
          <a:bodyPr/>
          <a:lstStyle/>
          <a:p>
            <a:r>
              <a:rPr lang="en-US" dirty="0"/>
              <a:t>Hearing Instrument Specialist</a:t>
            </a:r>
          </a:p>
        </p:txBody>
      </p:sp>
      <p:sp>
        <p:nvSpPr>
          <p:cNvPr id="3" name="Content Placeholder 2">
            <a:extLst>
              <a:ext uri="{FF2B5EF4-FFF2-40B4-BE49-F238E27FC236}">
                <a16:creationId xmlns:a16="http://schemas.microsoft.com/office/drawing/2014/main" id="{1708876C-E3ED-2B00-B50F-D2A3730E997E}"/>
              </a:ext>
            </a:extLst>
          </p:cNvPr>
          <p:cNvSpPr>
            <a:spLocks noGrp="1"/>
          </p:cNvSpPr>
          <p:nvPr>
            <p:ph idx="1"/>
          </p:nvPr>
        </p:nvSpPr>
        <p:spPr/>
        <p:txBody>
          <a:bodyPr/>
          <a:lstStyle/>
          <a:p>
            <a:r>
              <a:rPr lang="en-US" dirty="0"/>
              <a:t>Scope of practice</a:t>
            </a:r>
          </a:p>
          <a:p>
            <a:pPr lvl="1"/>
            <a:r>
              <a:rPr lang="en-US" dirty="0"/>
              <a:t>Otoscopy</a:t>
            </a:r>
          </a:p>
          <a:p>
            <a:pPr lvl="1"/>
            <a:r>
              <a:rPr lang="en-US" dirty="0"/>
              <a:t>Hearing tests</a:t>
            </a:r>
          </a:p>
          <a:p>
            <a:pPr lvl="1"/>
            <a:r>
              <a:rPr lang="en-US" dirty="0"/>
              <a:t>Ear mold impressions</a:t>
            </a:r>
          </a:p>
          <a:p>
            <a:pPr lvl="1"/>
            <a:r>
              <a:rPr lang="en-US" dirty="0"/>
              <a:t>Hearing aid consultations, fittings, orientations, programming, troubleshooting</a:t>
            </a:r>
          </a:p>
          <a:p>
            <a:pPr lvl="1"/>
            <a:r>
              <a:rPr lang="en-US" dirty="0"/>
              <a:t>Accessories</a:t>
            </a:r>
          </a:p>
          <a:p>
            <a:pPr lvl="1"/>
            <a:r>
              <a:rPr lang="en-US" dirty="0"/>
              <a:t>Cerumen management</a:t>
            </a:r>
          </a:p>
          <a:p>
            <a:r>
              <a:rPr lang="en-US" dirty="0"/>
              <a:t>Training</a:t>
            </a:r>
          </a:p>
          <a:p>
            <a:pPr lvl="1"/>
            <a:r>
              <a:rPr lang="en-US" dirty="0"/>
              <a:t>Formal one year apprenticeship </a:t>
            </a:r>
          </a:p>
          <a:p>
            <a:pPr lvl="1"/>
            <a:r>
              <a:rPr lang="en-US" dirty="0"/>
              <a:t>Pass KY HIS licensure exam</a:t>
            </a:r>
          </a:p>
        </p:txBody>
      </p:sp>
    </p:spTree>
    <p:extLst>
      <p:ext uri="{BB962C8B-B14F-4D97-AF65-F5344CB8AC3E}">
        <p14:creationId xmlns:p14="http://schemas.microsoft.com/office/powerpoint/2010/main" val="54314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DFB2-6276-CA2D-793F-B20E3C8C94C8}"/>
              </a:ext>
            </a:extLst>
          </p:cNvPr>
          <p:cNvSpPr>
            <a:spLocks noGrp="1"/>
          </p:cNvSpPr>
          <p:nvPr>
            <p:ph type="title"/>
          </p:nvPr>
        </p:nvSpPr>
        <p:spPr/>
        <p:txBody>
          <a:bodyPr/>
          <a:lstStyle/>
          <a:p>
            <a:r>
              <a:rPr lang="en-US" dirty="0"/>
              <a:t>Audiology/Provider Assistant</a:t>
            </a:r>
          </a:p>
        </p:txBody>
      </p:sp>
      <p:sp>
        <p:nvSpPr>
          <p:cNvPr id="4" name="Content Placeholder 2">
            <a:extLst>
              <a:ext uri="{FF2B5EF4-FFF2-40B4-BE49-F238E27FC236}">
                <a16:creationId xmlns:a16="http://schemas.microsoft.com/office/drawing/2014/main" id="{A514D6A9-E17F-A911-BDBB-665CAA54869B}"/>
              </a:ext>
            </a:extLst>
          </p:cNvPr>
          <p:cNvSpPr>
            <a:spLocks noGrp="1"/>
          </p:cNvSpPr>
          <p:nvPr>
            <p:ph idx="1"/>
          </p:nvPr>
        </p:nvSpPr>
        <p:spPr/>
        <p:txBody>
          <a:bodyPr>
            <a:normAutofit fontScale="92500" lnSpcReduction="20000"/>
          </a:bodyPr>
          <a:lstStyle/>
          <a:p>
            <a:r>
              <a:rPr lang="en-US" dirty="0"/>
              <a:t>Scope of practice</a:t>
            </a:r>
          </a:p>
          <a:p>
            <a:pPr lvl="1"/>
            <a:r>
              <a:rPr lang="en-US" dirty="0"/>
              <a:t>Everything a HA Tech can do plus</a:t>
            </a:r>
          </a:p>
          <a:p>
            <a:pPr lvl="1"/>
            <a:r>
              <a:rPr lang="en-US" dirty="0"/>
              <a:t>Hearing aid orientations</a:t>
            </a:r>
          </a:p>
          <a:p>
            <a:pPr lvl="1"/>
            <a:r>
              <a:rPr lang="en-US" dirty="0"/>
              <a:t>Patient paperwork</a:t>
            </a:r>
          </a:p>
          <a:p>
            <a:pPr lvl="1"/>
            <a:r>
              <a:rPr lang="en-US" dirty="0"/>
              <a:t>Accessories</a:t>
            </a:r>
          </a:p>
          <a:p>
            <a:pPr lvl="1"/>
            <a:r>
              <a:rPr lang="en-US" dirty="0"/>
              <a:t>Phone calls</a:t>
            </a:r>
          </a:p>
          <a:p>
            <a:pPr lvl="1"/>
            <a:r>
              <a:rPr lang="en-US" dirty="0"/>
              <a:t>Marketing </a:t>
            </a:r>
          </a:p>
          <a:p>
            <a:pPr lvl="1"/>
            <a:r>
              <a:rPr lang="en-US" dirty="0"/>
              <a:t>Projects</a:t>
            </a:r>
          </a:p>
          <a:p>
            <a:pPr lvl="1"/>
            <a:r>
              <a:rPr lang="en-US" dirty="0"/>
              <a:t>Help manage provider’s schedule</a:t>
            </a:r>
          </a:p>
          <a:p>
            <a:pPr lvl="1"/>
            <a:r>
              <a:rPr lang="en-US" dirty="0"/>
              <a:t>Report writing/scribing***</a:t>
            </a:r>
          </a:p>
          <a:p>
            <a:r>
              <a:rPr lang="en-US" dirty="0"/>
              <a:t>Training</a:t>
            </a:r>
          </a:p>
          <a:p>
            <a:pPr lvl="1"/>
            <a:r>
              <a:rPr lang="en-US" dirty="0"/>
              <a:t>Informal or formal </a:t>
            </a:r>
          </a:p>
        </p:txBody>
      </p:sp>
    </p:spTree>
    <p:extLst>
      <p:ext uri="{BB962C8B-B14F-4D97-AF65-F5344CB8AC3E}">
        <p14:creationId xmlns:p14="http://schemas.microsoft.com/office/powerpoint/2010/main" val="285963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9F22-1ABC-F8EE-387B-BD0F658DB277}"/>
              </a:ext>
            </a:extLst>
          </p:cNvPr>
          <p:cNvSpPr>
            <a:spLocks noGrp="1"/>
          </p:cNvSpPr>
          <p:nvPr>
            <p:ph type="title"/>
          </p:nvPr>
        </p:nvSpPr>
        <p:spPr/>
        <p:txBody>
          <a:bodyPr/>
          <a:lstStyle/>
          <a:p>
            <a:r>
              <a:rPr lang="en-US" dirty="0"/>
              <a:t>Extender Cautions</a:t>
            </a:r>
          </a:p>
        </p:txBody>
      </p:sp>
      <p:sp>
        <p:nvSpPr>
          <p:cNvPr id="3" name="Content Placeholder 2">
            <a:extLst>
              <a:ext uri="{FF2B5EF4-FFF2-40B4-BE49-F238E27FC236}">
                <a16:creationId xmlns:a16="http://schemas.microsoft.com/office/drawing/2014/main" id="{46E2D87C-FBC6-74F8-12BE-7BDA4A63B3B9}"/>
              </a:ext>
            </a:extLst>
          </p:cNvPr>
          <p:cNvSpPr>
            <a:spLocks noGrp="1"/>
          </p:cNvSpPr>
          <p:nvPr>
            <p:ph idx="1"/>
          </p:nvPr>
        </p:nvSpPr>
        <p:spPr/>
        <p:txBody>
          <a:bodyPr/>
          <a:lstStyle/>
          <a:p>
            <a:r>
              <a:rPr lang="en-US" dirty="0"/>
              <a:t>Cerumen management (Tech/Asst)</a:t>
            </a:r>
          </a:p>
          <a:p>
            <a:r>
              <a:rPr lang="en-US" dirty="0"/>
              <a:t>Ear mold impressions (Tech/Asst)</a:t>
            </a:r>
          </a:p>
          <a:p>
            <a:r>
              <a:rPr lang="en-US" dirty="0"/>
              <a:t>New/follow-up hearing aid programming (Tech/Asst)</a:t>
            </a:r>
          </a:p>
          <a:p>
            <a:r>
              <a:rPr lang="en-US" dirty="0"/>
              <a:t>Hearing tests/diagnostics (Tech/Asst/HIS)</a:t>
            </a:r>
          </a:p>
        </p:txBody>
      </p:sp>
    </p:spTree>
    <p:extLst>
      <p:ext uri="{BB962C8B-B14F-4D97-AF65-F5344CB8AC3E}">
        <p14:creationId xmlns:p14="http://schemas.microsoft.com/office/powerpoint/2010/main" val="207136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6D00-028D-76AE-2334-B6C53C03EA6A}"/>
              </a:ext>
            </a:extLst>
          </p:cNvPr>
          <p:cNvSpPr>
            <a:spLocks noGrp="1"/>
          </p:cNvSpPr>
          <p:nvPr>
            <p:ph type="title"/>
          </p:nvPr>
        </p:nvSpPr>
        <p:spPr/>
        <p:txBody>
          <a:bodyPr/>
          <a:lstStyle/>
          <a:p>
            <a:r>
              <a:rPr lang="en-US" dirty="0"/>
              <a:t>Qualifications</a:t>
            </a:r>
          </a:p>
        </p:txBody>
      </p:sp>
      <p:sp>
        <p:nvSpPr>
          <p:cNvPr id="3" name="Content Placeholder 2">
            <a:extLst>
              <a:ext uri="{FF2B5EF4-FFF2-40B4-BE49-F238E27FC236}">
                <a16:creationId xmlns:a16="http://schemas.microsoft.com/office/drawing/2014/main" id="{ACC35795-DBC9-A38D-1E86-EFE7FA8E2BFA}"/>
              </a:ext>
            </a:extLst>
          </p:cNvPr>
          <p:cNvSpPr>
            <a:spLocks noGrp="1"/>
          </p:cNvSpPr>
          <p:nvPr>
            <p:ph idx="1"/>
          </p:nvPr>
        </p:nvSpPr>
        <p:spPr/>
        <p:txBody>
          <a:bodyPr/>
          <a:lstStyle/>
          <a:p>
            <a:r>
              <a:rPr lang="en-US" dirty="0"/>
              <a:t>Highly organized </a:t>
            </a:r>
          </a:p>
          <a:p>
            <a:r>
              <a:rPr lang="en-US" dirty="0"/>
              <a:t>Excellent writing skills</a:t>
            </a:r>
          </a:p>
          <a:p>
            <a:r>
              <a:rPr lang="en-US" dirty="0"/>
              <a:t>Friendly and comfortable working with people </a:t>
            </a:r>
          </a:p>
          <a:p>
            <a:r>
              <a:rPr lang="en-US" dirty="0"/>
              <a:t>Ideally has a background in a medical office</a:t>
            </a:r>
          </a:p>
          <a:p>
            <a:r>
              <a:rPr lang="en-US" dirty="0"/>
              <a:t>Bonus if they have a history of being a medical assistant, veterinary technician, </a:t>
            </a:r>
            <a:r>
              <a:rPr lang="en-US" dirty="0" err="1"/>
              <a:t>etc</a:t>
            </a:r>
            <a:endParaRPr lang="en-US" dirty="0"/>
          </a:p>
          <a:p>
            <a:r>
              <a:rPr lang="en-US" dirty="0"/>
              <a:t>A desire to help others/improve quality of life - Passion</a:t>
            </a:r>
          </a:p>
          <a:p>
            <a:r>
              <a:rPr lang="en-US" dirty="0"/>
              <a:t>A desire to advance their career</a:t>
            </a:r>
          </a:p>
        </p:txBody>
      </p:sp>
    </p:spTree>
    <p:extLst>
      <p:ext uri="{BB962C8B-B14F-4D97-AF65-F5344CB8AC3E}">
        <p14:creationId xmlns:p14="http://schemas.microsoft.com/office/powerpoint/2010/main" val="116201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839D-AC5B-FB48-5166-EA78FD46062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BF303E0-7FC8-4139-E3AB-3BF73335A74C}"/>
              </a:ext>
            </a:extLst>
          </p:cNvPr>
          <p:cNvSpPr>
            <a:spLocks noGrp="1"/>
          </p:cNvSpPr>
          <p:nvPr>
            <p:ph idx="1"/>
          </p:nvPr>
        </p:nvSpPr>
        <p:spPr/>
        <p:txBody>
          <a:bodyPr/>
          <a:lstStyle/>
          <a:p>
            <a:r>
              <a:rPr lang="en-US" dirty="0"/>
              <a:t>Without assistants, scheduling hearing evaluations for 1 hour, we could see up to 7 new hearing evaluations in one day. Built-in 1 hour of paperwork time per day</a:t>
            </a:r>
          </a:p>
          <a:p>
            <a:r>
              <a:rPr lang="en-US" dirty="0"/>
              <a:t>With assistants, scheduling hearing evaluations for 45 minutes, first 15 is with assistant, we can see up to 15 new hearing evaluations in one day </a:t>
            </a:r>
          </a:p>
        </p:txBody>
      </p:sp>
    </p:spTree>
    <p:extLst>
      <p:ext uri="{BB962C8B-B14F-4D97-AF65-F5344CB8AC3E}">
        <p14:creationId xmlns:p14="http://schemas.microsoft.com/office/powerpoint/2010/main" val="232436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EFC15-7EEA-A266-1974-C8A588C38704}"/>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CF1E3637-6D9B-7308-79A8-59EB98707B4A}"/>
              </a:ext>
            </a:extLst>
          </p:cNvPr>
          <p:cNvPicPr>
            <a:picLocks noGrp="1" noChangeAspect="1"/>
          </p:cNvPicPr>
          <p:nvPr>
            <p:ph idx="1"/>
          </p:nvPr>
        </p:nvPicPr>
        <p:blipFill>
          <a:blip r:embed="rId2"/>
          <a:stretch>
            <a:fillRect/>
          </a:stretch>
        </p:blipFill>
        <p:spPr>
          <a:xfrm>
            <a:off x="775855" y="1255272"/>
            <a:ext cx="7064267" cy="4786753"/>
          </a:xfrm>
        </p:spPr>
      </p:pic>
    </p:spTree>
    <p:extLst>
      <p:ext uri="{BB962C8B-B14F-4D97-AF65-F5344CB8AC3E}">
        <p14:creationId xmlns:p14="http://schemas.microsoft.com/office/powerpoint/2010/main" val="195311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EC42-C466-6942-9B60-42F770DAE40F}"/>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B5157E0B-7DBD-7449-98DA-9322628C5B12}"/>
              </a:ext>
            </a:extLst>
          </p:cNvPr>
          <p:cNvSpPr>
            <a:spLocks noGrp="1"/>
          </p:cNvSpPr>
          <p:nvPr>
            <p:ph idx="1"/>
          </p:nvPr>
        </p:nvSpPr>
        <p:spPr/>
        <p:txBody>
          <a:bodyPr/>
          <a:lstStyle/>
          <a:p>
            <a:r>
              <a:rPr lang="en-US" dirty="0"/>
              <a:t>None.</a:t>
            </a:r>
          </a:p>
        </p:txBody>
      </p:sp>
    </p:spTree>
    <p:extLst>
      <p:ext uri="{BB962C8B-B14F-4D97-AF65-F5344CB8AC3E}">
        <p14:creationId xmlns:p14="http://schemas.microsoft.com/office/powerpoint/2010/main" val="4017508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4557-C34B-CD90-FA23-74EDDDCF7BE2}"/>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5C0C4DB3-7E0F-3431-D8EB-ECA9A17EC30A}"/>
              </a:ext>
            </a:extLst>
          </p:cNvPr>
          <p:cNvSpPr>
            <a:spLocks noGrp="1"/>
          </p:cNvSpPr>
          <p:nvPr>
            <p:ph idx="1"/>
          </p:nvPr>
        </p:nvSpPr>
        <p:spPr/>
        <p:txBody>
          <a:bodyPr>
            <a:normAutofit/>
          </a:bodyPr>
          <a:lstStyle/>
          <a:p>
            <a:r>
              <a:rPr lang="en-US" dirty="0"/>
              <a:t>Audiologist hired an technician, provided formal (webinars) and informal (in office) training</a:t>
            </a:r>
          </a:p>
          <a:p>
            <a:r>
              <a:rPr lang="en-US" dirty="0"/>
              <a:t>Audiologist was freed up to perform higher level appointments</a:t>
            </a:r>
          </a:p>
          <a:p>
            <a:r>
              <a:rPr lang="en-US" dirty="0">
                <a:latin typeface="Trebuchet MS" panose="020B0703020202090204" pitchFamily="34" charset="0"/>
              </a:rPr>
              <a:t>Technician</a:t>
            </a:r>
            <a:r>
              <a:rPr lang="en-US" b="0" i="0" u="none" strike="noStrike" dirty="0">
                <a:effectLst/>
                <a:latin typeface="Trebuchet MS" panose="020B0703020202090204" pitchFamily="34" charset="0"/>
              </a:rPr>
              <a:t> had 21 patient facing hours in August. This utilized only 34% of her available hours. She has the capacity to do 61 hours. She generates on average $188 per hour, and generated $4,100 in August </a:t>
            </a:r>
          </a:p>
          <a:p>
            <a:r>
              <a:rPr lang="en-US" dirty="0">
                <a:latin typeface="Trebuchet MS" panose="020B0703020202090204" pitchFamily="34" charset="0"/>
              </a:rPr>
              <a:t>Audiologist</a:t>
            </a:r>
            <a:r>
              <a:rPr lang="en-US" b="0" i="0" u="none" strike="noStrike" dirty="0">
                <a:effectLst/>
                <a:latin typeface="Trebuchet MS" panose="020B0703020202090204" pitchFamily="34" charset="0"/>
              </a:rPr>
              <a:t> generates on average $464 per hour. Using a technician allowed the audiologist to potentially generate $9,744 more in August </a:t>
            </a:r>
          </a:p>
          <a:p>
            <a:r>
              <a:rPr lang="en-US" dirty="0">
                <a:latin typeface="Trebuchet MS" panose="020B0703020202090204" pitchFamily="34" charset="0"/>
              </a:rPr>
              <a:t>I</a:t>
            </a:r>
            <a:r>
              <a:rPr lang="en-US" b="0" i="0" u="none" strike="noStrike" dirty="0">
                <a:effectLst/>
                <a:latin typeface="Trebuchet MS" panose="020B0703020202090204" pitchFamily="34" charset="0"/>
              </a:rPr>
              <a:t>f the technician was booked the full 61 hours every month - she could generate $137,616 a year, which then frees the audiologist to generate an extra $339,648 a year</a:t>
            </a:r>
            <a:endParaRPr lang="en-US" dirty="0">
              <a:latin typeface="Trebuchet MS" panose="020B0703020202090204" pitchFamily="34" charset="0"/>
            </a:endParaRPr>
          </a:p>
        </p:txBody>
      </p:sp>
    </p:spTree>
    <p:extLst>
      <p:ext uri="{BB962C8B-B14F-4D97-AF65-F5344CB8AC3E}">
        <p14:creationId xmlns:p14="http://schemas.microsoft.com/office/powerpoint/2010/main" val="125952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4BC2-0E8D-51AF-4B0E-B9D9D7A0D7DE}"/>
              </a:ext>
            </a:extLst>
          </p:cNvPr>
          <p:cNvSpPr>
            <a:spLocks noGrp="1"/>
          </p:cNvSpPr>
          <p:nvPr>
            <p:ph type="title"/>
          </p:nvPr>
        </p:nvSpPr>
        <p:spPr/>
        <p:txBody>
          <a:bodyPr/>
          <a:lstStyle/>
          <a:p>
            <a:r>
              <a:rPr lang="en-US" dirty="0"/>
              <a:t>Increase Patient Load, Increase Revenue, AND Reduce Burnout</a:t>
            </a:r>
          </a:p>
        </p:txBody>
      </p:sp>
      <p:sp>
        <p:nvSpPr>
          <p:cNvPr id="3" name="Content Placeholder 2">
            <a:extLst>
              <a:ext uri="{FF2B5EF4-FFF2-40B4-BE49-F238E27FC236}">
                <a16:creationId xmlns:a16="http://schemas.microsoft.com/office/drawing/2014/main" id="{8577F21C-D35D-2CB6-6188-CE8548922358}"/>
              </a:ext>
            </a:extLst>
          </p:cNvPr>
          <p:cNvSpPr>
            <a:spLocks noGrp="1"/>
          </p:cNvSpPr>
          <p:nvPr>
            <p:ph idx="1"/>
          </p:nvPr>
        </p:nvSpPr>
        <p:spPr/>
        <p:txBody>
          <a:bodyPr>
            <a:normAutofit lnSpcReduction="10000"/>
          </a:bodyPr>
          <a:lstStyle/>
          <a:p>
            <a:r>
              <a:rPr lang="en-US" dirty="0"/>
              <a:t>Extenders allow us to to help more patients in a single day</a:t>
            </a:r>
          </a:p>
          <a:p>
            <a:r>
              <a:rPr lang="en-US" dirty="0"/>
              <a:t>Extenders allow us to practice to the top of our scope, as desired</a:t>
            </a:r>
          </a:p>
          <a:p>
            <a:r>
              <a:rPr lang="en-US" dirty="0"/>
              <a:t>Extenders take appointments off your caseload and open it up for more specialized and higher revenue generating appointments</a:t>
            </a:r>
          </a:p>
          <a:p>
            <a:r>
              <a:rPr lang="en-US" dirty="0"/>
              <a:t>Extenders allow us to increase sales in a single day – more diagnostics, hearing aids, batteries, receivers, wax guards, warranties, HA supplies</a:t>
            </a:r>
          </a:p>
          <a:p>
            <a:r>
              <a:rPr lang="en-US" dirty="0"/>
              <a:t>Extenders reduce your administrative load</a:t>
            </a:r>
          </a:p>
          <a:p>
            <a:r>
              <a:rPr lang="en-US" dirty="0"/>
              <a:t>Extenders reduce the amount of knowledge you must remember</a:t>
            </a:r>
          </a:p>
          <a:p>
            <a:r>
              <a:rPr lang="en-US" dirty="0"/>
              <a:t>Extenders reduce burnout by helping you feel less swamped</a:t>
            </a:r>
          </a:p>
          <a:p>
            <a:pPr marL="0" indent="0">
              <a:buNone/>
            </a:pPr>
            <a:r>
              <a:rPr lang="en-US" dirty="0">
                <a:hlinkClick r:id="rId3"/>
              </a:rPr>
              <a:t>https://www.instagram.com/reel/CnUINyIBXbZ/?igshid=MTc4MmM1YmI2Ng%3D%3D</a:t>
            </a:r>
            <a:endParaRPr lang="en-US" dirty="0"/>
          </a:p>
          <a:p>
            <a:pPr marL="0" indent="0">
              <a:buNone/>
            </a:pPr>
            <a:endParaRPr lang="en-US" dirty="0"/>
          </a:p>
        </p:txBody>
      </p:sp>
    </p:spTree>
    <p:extLst>
      <p:ext uri="{BB962C8B-B14F-4D97-AF65-F5344CB8AC3E}">
        <p14:creationId xmlns:p14="http://schemas.microsoft.com/office/powerpoint/2010/main" val="3637423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4D63-3E9F-430D-8F10-D66C0D62360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D933BCF0-4F62-7645-5170-1AA3F1535007}"/>
              </a:ext>
            </a:extLst>
          </p:cNvPr>
          <p:cNvSpPr>
            <a:spLocks noGrp="1"/>
          </p:cNvSpPr>
          <p:nvPr>
            <p:ph idx="1"/>
          </p:nvPr>
        </p:nvSpPr>
        <p:spPr/>
        <p:txBody>
          <a:bodyPr/>
          <a:lstStyle/>
          <a:p>
            <a:r>
              <a:rPr lang="en-US" dirty="0"/>
              <a:t>Questions?</a:t>
            </a:r>
          </a:p>
          <a:p>
            <a:r>
              <a:rPr lang="en-US" dirty="0"/>
              <a:t>Email: </a:t>
            </a:r>
            <a:r>
              <a:rPr lang="en-US" dirty="0">
                <a:hlinkClick r:id="rId2"/>
              </a:rPr>
              <a:t>dr.rogers@sekyaudiology.com</a:t>
            </a:r>
            <a:endParaRPr lang="en-US" dirty="0"/>
          </a:p>
          <a:p>
            <a:r>
              <a:rPr lang="en-US" dirty="0"/>
              <a:t>Phone: 606-528-9993</a:t>
            </a:r>
          </a:p>
        </p:txBody>
      </p:sp>
    </p:spTree>
    <p:extLst>
      <p:ext uri="{BB962C8B-B14F-4D97-AF65-F5344CB8AC3E}">
        <p14:creationId xmlns:p14="http://schemas.microsoft.com/office/powerpoint/2010/main" val="91505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F281-D317-D944-BEA0-4D39B8AB8097}"/>
              </a:ext>
            </a:extLst>
          </p:cNvPr>
          <p:cNvSpPr>
            <a:spLocks noGrp="1"/>
          </p:cNvSpPr>
          <p:nvPr>
            <p:ph type="title"/>
          </p:nvPr>
        </p:nvSpPr>
        <p:spPr/>
        <p:txBody>
          <a:bodyPr/>
          <a:lstStyle/>
          <a:p>
            <a:r>
              <a:rPr lang="en-US" dirty="0"/>
              <a:t>Learner Outcomes</a:t>
            </a:r>
          </a:p>
        </p:txBody>
      </p:sp>
      <p:sp>
        <p:nvSpPr>
          <p:cNvPr id="3" name="Content Placeholder 2">
            <a:extLst>
              <a:ext uri="{FF2B5EF4-FFF2-40B4-BE49-F238E27FC236}">
                <a16:creationId xmlns:a16="http://schemas.microsoft.com/office/drawing/2014/main" id="{4706DC3F-34BC-5B4C-A636-9C31CC5A71C0}"/>
              </a:ext>
            </a:extLst>
          </p:cNvPr>
          <p:cNvSpPr>
            <a:spLocks noGrp="1"/>
          </p:cNvSpPr>
          <p:nvPr>
            <p:ph idx="1"/>
          </p:nvPr>
        </p:nvSpPr>
        <p:spPr>
          <a:xfrm>
            <a:off x="677334" y="1488613"/>
            <a:ext cx="8596668" cy="3880773"/>
          </a:xfrm>
        </p:spPr>
        <p:txBody>
          <a:bodyPr>
            <a:normAutofit/>
          </a:bodyPr>
          <a:lstStyle/>
          <a:p>
            <a:r>
              <a:rPr lang="en-US" b="1" dirty="0"/>
              <a:t>Learner Outcome #1</a:t>
            </a:r>
            <a:r>
              <a:rPr lang="en-US" dirty="0"/>
              <a:t>: </a:t>
            </a:r>
            <a:r>
              <a:rPr lang="en-US" b="0" i="0" u="none" strike="noStrike" dirty="0">
                <a:solidFill>
                  <a:srgbClr val="333333"/>
                </a:solidFill>
                <a:effectLst/>
                <a:latin typeface="Helvetica" pitchFamily="2" charset="0"/>
              </a:rPr>
              <a:t>Learn how extenders can help increase your patient load, without increasing your administrative load. </a:t>
            </a:r>
          </a:p>
          <a:p>
            <a:r>
              <a:rPr lang="en-US" b="1" dirty="0"/>
              <a:t>Learner Outcome #2</a:t>
            </a:r>
            <a:r>
              <a:rPr lang="en-US" dirty="0"/>
              <a:t>:</a:t>
            </a:r>
            <a:r>
              <a:rPr lang="en-US" b="0" i="0" u="none" strike="noStrike" dirty="0">
                <a:solidFill>
                  <a:srgbClr val="333333"/>
                </a:solidFill>
                <a:effectLst/>
                <a:latin typeface="Helvetica" pitchFamily="2" charset="0"/>
              </a:rPr>
              <a:t> Learn the scope of practice for extenders in Kentucky.</a:t>
            </a:r>
            <a:endParaRPr lang="en-US" dirty="0"/>
          </a:p>
          <a:p>
            <a:r>
              <a:rPr lang="en-US" b="1" dirty="0"/>
              <a:t>Learner Outcome #3</a:t>
            </a:r>
            <a:r>
              <a:rPr lang="en-US" dirty="0"/>
              <a:t>: </a:t>
            </a:r>
            <a:r>
              <a:rPr lang="en-US" b="0" i="0" u="none" strike="noStrike" dirty="0">
                <a:solidFill>
                  <a:srgbClr val="333333"/>
                </a:solidFill>
                <a:effectLst/>
                <a:latin typeface="Helvetica" pitchFamily="2" charset="0"/>
              </a:rPr>
              <a:t>Learn how to find and hire the right extender for you.</a:t>
            </a:r>
            <a:endParaRPr lang="en-US" dirty="0"/>
          </a:p>
        </p:txBody>
      </p:sp>
      <p:sp>
        <p:nvSpPr>
          <p:cNvPr id="4" name="Slide Number Placeholder 3">
            <a:extLst>
              <a:ext uri="{FF2B5EF4-FFF2-40B4-BE49-F238E27FC236}">
                <a16:creationId xmlns:a16="http://schemas.microsoft.com/office/drawing/2014/main" id="{C6D338E4-3DAF-EC43-BFD5-DF2AFEACD6F1}"/>
              </a:ext>
            </a:extLst>
          </p:cNvPr>
          <p:cNvSpPr>
            <a:spLocks noGrp="1"/>
          </p:cNvSpPr>
          <p:nvPr>
            <p:ph type="sldNum" sz="quarter" idx="12"/>
          </p:nvPr>
        </p:nvSpPr>
        <p:spPr/>
        <p:txBody>
          <a:bodyPr/>
          <a:lstStyle/>
          <a:p>
            <a:fld id="{18C6038B-3A9E-974D-9321-4448E851A002}" type="slidenum">
              <a:rPr lang="en-US" smtClean="0"/>
              <a:t>3</a:t>
            </a:fld>
            <a:endParaRPr lang="en-US"/>
          </a:p>
        </p:txBody>
      </p:sp>
    </p:spTree>
    <p:extLst>
      <p:ext uri="{BB962C8B-B14F-4D97-AF65-F5344CB8AC3E}">
        <p14:creationId xmlns:p14="http://schemas.microsoft.com/office/powerpoint/2010/main" val="298659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580D-B3D7-154D-98DA-2D75D2383809}"/>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Dr. Liz Rogers</a:t>
            </a:r>
          </a:p>
        </p:txBody>
      </p:sp>
      <p:sp>
        <p:nvSpPr>
          <p:cNvPr id="6" name="TextBox 5">
            <a:extLst>
              <a:ext uri="{FF2B5EF4-FFF2-40B4-BE49-F238E27FC236}">
                <a16:creationId xmlns:a16="http://schemas.microsoft.com/office/drawing/2014/main" id="{9B6F0502-5757-6D4B-9443-EF7FF18F4041}"/>
              </a:ext>
            </a:extLst>
          </p:cNvPr>
          <p:cNvSpPr txBox="1"/>
          <p:nvPr/>
        </p:nvSpPr>
        <p:spPr>
          <a:xfrm>
            <a:off x="5209563" y="2160589"/>
            <a:ext cx="4064439"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Graduate of Indiana University-Bloomington for BA and AuD</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Owner of Southeast Kentucky Audiology in Corbin since 2017</a:t>
            </a:r>
          </a:p>
          <a:p>
            <a:pPr marL="285750" indent="-285750">
              <a:spcBef>
                <a:spcPts val="1000"/>
              </a:spcBef>
              <a:buClr>
                <a:schemeClr val="accent1"/>
              </a:buClr>
              <a:buSzPct val="80000"/>
              <a:buFont typeface="Wingdings 3" charset="2"/>
              <a:buChar char=""/>
            </a:pPr>
            <a:r>
              <a:rPr lang="en-US">
                <a:solidFill>
                  <a:schemeClr val="tx1">
                    <a:lumMod val="75000"/>
                    <a:lumOff val="25000"/>
                  </a:schemeClr>
                </a:solidFill>
              </a:rPr>
              <a:t>Special interests include rural healthcare, cochlear implants, and wax removal!</a:t>
            </a:r>
          </a:p>
          <a:p>
            <a:pPr marL="285750" indent="-285750">
              <a:spcBef>
                <a:spcPts val="1000"/>
              </a:spcBef>
              <a:buClr>
                <a:schemeClr val="accent1"/>
              </a:buClr>
              <a:buSzPct val="80000"/>
              <a:buFont typeface="Wingdings 3" charset="2"/>
              <a:buChar char=""/>
            </a:pPr>
            <a:endParaRPr lang="en-US">
              <a:solidFill>
                <a:schemeClr val="tx1">
                  <a:lumMod val="75000"/>
                  <a:lumOff val="25000"/>
                </a:schemeClr>
              </a:solidFill>
            </a:endParaRPr>
          </a:p>
        </p:txBody>
      </p:sp>
      <p:pic>
        <p:nvPicPr>
          <p:cNvPr id="5" name="Content Placeholder 4">
            <a:extLst>
              <a:ext uri="{FF2B5EF4-FFF2-40B4-BE49-F238E27FC236}">
                <a16:creationId xmlns:a16="http://schemas.microsoft.com/office/drawing/2014/main" id="{0E03714C-A45A-5246-99F4-DD9822D37D25}"/>
              </a:ext>
            </a:extLst>
          </p:cNvPr>
          <p:cNvPicPr>
            <a:picLocks noGrp="1" noChangeAspect="1"/>
          </p:cNvPicPr>
          <p:nvPr>
            <p:ph idx="1"/>
          </p:nvPr>
        </p:nvPicPr>
        <p:blipFill rotWithShape="1">
          <a:blip r:embed="rId3"/>
          <a:srcRect r="-2" b="910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353602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66B0-E828-134D-99E2-A769E3FEB4B8}"/>
              </a:ext>
            </a:extLst>
          </p:cNvPr>
          <p:cNvSpPr>
            <a:spLocks noGrp="1"/>
          </p:cNvSpPr>
          <p:nvPr>
            <p:ph type="title"/>
          </p:nvPr>
        </p:nvSpPr>
        <p:spPr/>
        <p:txBody>
          <a:bodyPr/>
          <a:lstStyle/>
          <a:p>
            <a:r>
              <a:rPr lang="en-US" dirty="0"/>
              <a:t>Southeast Kentucky Audiology </a:t>
            </a:r>
            <a:br>
              <a:rPr lang="en-US" dirty="0"/>
            </a:br>
            <a:r>
              <a:rPr lang="en-US" dirty="0"/>
              <a:t>Services</a:t>
            </a:r>
          </a:p>
        </p:txBody>
      </p:sp>
      <p:sp>
        <p:nvSpPr>
          <p:cNvPr id="3" name="Content Placeholder 2">
            <a:extLst>
              <a:ext uri="{FF2B5EF4-FFF2-40B4-BE49-F238E27FC236}">
                <a16:creationId xmlns:a16="http://schemas.microsoft.com/office/drawing/2014/main" id="{6C38FE8B-00D4-154F-8AA6-20188427DEC5}"/>
              </a:ext>
            </a:extLst>
          </p:cNvPr>
          <p:cNvSpPr>
            <a:spLocks noGrp="1"/>
          </p:cNvSpPr>
          <p:nvPr>
            <p:ph idx="1"/>
          </p:nvPr>
        </p:nvSpPr>
        <p:spPr>
          <a:xfrm>
            <a:off x="677334" y="1930400"/>
            <a:ext cx="8596668" cy="3880773"/>
          </a:xfrm>
        </p:spPr>
        <p:txBody>
          <a:bodyPr>
            <a:normAutofit fontScale="85000" lnSpcReduction="20000"/>
          </a:bodyPr>
          <a:lstStyle/>
          <a:p>
            <a:r>
              <a:rPr lang="en-US" dirty="0"/>
              <a:t>Two Locations: Corbin and Somerset</a:t>
            </a:r>
          </a:p>
          <a:p>
            <a:r>
              <a:rPr lang="en-US" dirty="0"/>
              <a:t>ABR/ASSR</a:t>
            </a:r>
          </a:p>
          <a:p>
            <a:r>
              <a:rPr lang="en-US" dirty="0"/>
              <a:t>Hearing Evaluations</a:t>
            </a:r>
          </a:p>
          <a:p>
            <a:pPr lvl="1"/>
            <a:r>
              <a:rPr lang="en-US" dirty="0"/>
              <a:t>VRA/CPA, </a:t>
            </a:r>
            <a:r>
              <a:rPr lang="en-US" dirty="0" err="1"/>
              <a:t>Tymps</a:t>
            </a:r>
            <a:r>
              <a:rPr lang="en-US" dirty="0"/>
              <a:t>, Reflexes, OAEs, Standard, High frequency</a:t>
            </a:r>
          </a:p>
          <a:p>
            <a:r>
              <a:rPr lang="en-US" dirty="0"/>
              <a:t>Cerumen Management</a:t>
            </a:r>
          </a:p>
          <a:p>
            <a:pPr lvl="1"/>
            <a:r>
              <a:rPr lang="en-US" dirty="0" err="1"/>
              <a:t>Earigator</a:t>
            </a:r>
            <a:r>
              <a:rPr lang="en-US" dirty="0"/>
              <a:t>, Manual Tools, Suction</a:t>
            </a:r>
          </a:p>
          <a:p>
            <a:r>
              <a:rPr lang="en-US" dirty="0"/>
              <a:t>Balance Evaluations</a:t>
            </a:r>
          </a:p>
          <a:p>
            <a:pPr lvl="1"/>
            <a:r>
              <a:rPr lang="en-US" dirty="0"/>
              <a:t>VNG, </a:t>
            </a:r>
            <a:r>
              <a:rPr lang="en-US" dirty="0" err="1"/>
              <a:t>Calorics</a:t>
            </a:r>
            <a:r>
              <a:rPr lang="en-US" dirty="0"/>
              <a:t>, Rotary Chair, </a:t>
            </a:r>
            <a:r>
              <a:rPr lang="en-US" dirty="0" err="1"/>
              <a:t>cVEMP</a:t>
            </a:r>
            <a:r>
              <a:rPr lang="en-US" dirty="0"/>
              <a:t>/</a:t>
            </a:r>
            <a:r>
              <a:rPr lang="en-US" dirty="0" err="1"/>
              <a:t>oVEMP</a:t>
            </a:r>
            <a:r>
              <a:rPr lang="en-US" dirty="0"/>
              <a:t>, SOP, DVAT</a:t>
            </a:r>
          </a:p>
          <a:p>
            <a:r>
              <a:rPr lang="en-US" dirty="0"/>
              <a:t>Hearing Aids</a:t>
            </a:r>
          </a:p>
          <a:p>
            <a:pPr lvl="1"/>
            <a:r>
              <a:rPr lang="en-US" dirty="0"/>
              <a:t>Selection, Fitting, REM, Programming, Cleaning, Repairs, All Manufacturers</a:t>
            </a:r>
          </a:p>
          <a:p>
            <a:r>
              <a:rPr lang="en-US" dirty="0"/>
              <a:t>Cochlear Implants</a:t>
            </a:r>
          </a:p>
          <a:p>
            <a:pPr lvl="1"/>
            <a:r>
              <a:rPr lang="en-US" dirty="0"/>
              <a:t>Candidacy Evaluations, Counseling, Activation, Programming, Speech Perception Testing, All Manufacturers</a:t>
            </a:r>
          </a:p>
          <a:p>
            <a:pPr marL="0" indent="0">
              <a:buNone/>
            </a:pPr>
            <a:endParaRPr lang="en-US" dirty="0"/>
          </a:p>
        </p:txBody>
      </p:sp>
      <p:sp>
        <p:nvSpPr>
          <p:cNvPr id="4" name="Slide Number Placeholder 3">
            <a:extLst>
              <a:ext uri="{FF2B5EF4-FFF2-40B4-BE49-F238E27FC236}">
                <a16:creationId xmlns:a16="http://schemas.microsoft.com/office/drawing/2014/main" id="{B3D632BC-8154-BF45-BACF-420330BD9C47}"/>
              </a:ext>
            </a:extLst>
          </p:cNvPr>
          <p:cNvSpPr>
            <a:spLocks noGrp="1"/>
          </p:cNvSpPr>
          <p:nvPr>
            <p:ph type="sldNum" sz="quarter" idx="12"/>
          </p:nvPr>
        </p:nvSpPr>
        <p:spPr/>
        <p:txBody>
          <a:bodyPr/>
          <a:lstStyle/>
          <a:p>
            <a:fld id="{18C6038B-3A9E-974D-9321-4448E851A002}" type="slidenum">
              <a:rPr lang="en-US" smtClean="0"/>
              <a:t>5</a:t>
            </a:fld>
            <a:endParaRPr lang="en-US"/>
          </a:p>
        </p:txBody>
      </p:sp>
    </p:spTree>
    <p:extLst>
      <p:ext uri="{BB962C8B-B14F-4D97-AF65-F5344CB8AC3E}">
        <p14:creationId xmlns:p14="http://schemas.microsoft.com/office/powerpoint/2010/main" val="6128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3308-F328-1748-B7A5-152F3820B48A}"/>
              </a:ext>
            </a:extLst>
          </p:cNvPr>
          <p:cNvSpPr>
            <a:spLocks noGrp="1"/>
          </p:cNvSpPr>
          <p:nvPr>
            <p:ph type="title"/>
          </p:nvPr>
        </p:nvSpPr>
        <p:spPr/>
        <p:txBody>
          <a:bodyPr/>
          <a:lstStyle/>
          <a:p>
            <a:r>
              <a:rPr lang="en-US" dirty="0"/>
              <a:t>Southeast Kentucky Audiology</a:t>
            </a:r>
            <a:br>
              <a:rPr lang="en-US" dirty="0"/>
            </a:br>
            <a:r>
              <a:rPr lang="en-US" dirty="0"/>
              <a:t>Our Dedicated Team</a:t>
            </a:r>
          </a:p>
        </p:txBody>
      </p:sp>
      <p:sp>
        <p:nvSpPr>
          <p:cNvPr id="3" name="Content Placeholder 2">
            <a:extLst>
              <a:ext uri="{FF2B5EF4-FFF2-40B4-BE49-F238E27FC236}">
                <a16:creationId xmlns:a16="http://schemas.microsoft.com/office/drawing/2014/main" id="{D7B9CDC0-DD5E-E641-BBEB-D5D70E92C058}"/>
              </a:ext>
            </a:extLst>
          </p:cNvPr>
          <p:cNvSpPr>
            <a:spLocks noGrp="1"/>
          </p:cNvSpPr>
          <p:nvPr>
            <p:ph idx="1"/>
          </p:nvPr>
        </p:nvSpPr>
        <p:spPr>
          <a:xfrm>
            <a:off x="677334" y="1753178"/>
            <a:ext cx="8596668" cy="4470746"/>
          </a:xfrm>
        </p:spPr>
        <p:txBody>
          <a:bodyPr/>
          <a:lstStyle/>
          <a:p>
            <a:r>
              <a:rPr lang="en-US" dirty="0"/>
              <a:t>Our Team</a:t>
            </a:r>
          </a:p>
          <a:p>
            <a:pPr lvl="1"/>
            <a:r>
              <a:rPr lang="en-US" dirty="0"/>
              <a:t>Two Audiologists (2014, 2016)</a:t>
            </a:r>
          </a:p>
          <a:p>
            <a:pPr lvl="1"/>
            <a:r>
              <a:rPr lang="en-US" dirty="0"/>
              <a:t>Hearing Instrument Specialist (2003)</a:t>
            </a:r>
          </a:p>
          <a:p>
            <a:pPr lvl="1"/>
            <a:r>
              <a:rPr lang="en-US" dirty="0"/>
              <a:t>Fourth Year Extern</a:t>
            </a:r>
          </a:p>
          <a:p>
            <a:pPr lvl="1"/>
            <a:r>
              <a:rPr lang="en-US" dirty="0"/>
              <a:t>Office Manager (2017)</a:t>
            </a:r>
          </a:p>
          <a:p>
            <a:pPr lvl="1"/>
            <a:r>
              <a:rPr lang="en-US" dirty="0"/>
              <a:t>Hearing Aid Technician (2018)</a:t>
            </a:r>
          </a:p>
          <a:p>
            <a:pPr lvl="1"/>
            <a:r>
              <a:rPr lang="en-US" dirty="0"/>
              <a:t>Two Audiology/Provider Assistants (2021)</a:t>
            </a:r>
          </a:p>
          <a:p>
            <a:pPr lvl="1"/>
            <a:r>
              <a:rPr lang="en-US" dirty="0"/>
              <a:t>Physician Liaison (2018)</a:t>
            </a:r>
          </a:p>
          <a:p>
            <a:pPr lvl="1"/>
            <a:r>
              <a:rPr lang="en-US" dirty="0"/>
              <a:t>Three Patient Care Coordinators </a:t>
            </a:r>
          </a:p>
          <a:p>
            <a:pPr lvl="1"/>
            <a:r>
              <a:rPr lang="en-US" dirty="0"/>
              <a:t>Speech Language Pathologist (2023)</a:t>
            </a:r>
          </a:p>
          <a:p>
            <a:pPr lvl="1"/>
            <a:r>
              <a:rPr lang="en-US" dirty="0"/>
              <a:t>Ear, Nose, and Throat Specialist (2023)</a:t>
            </a:r>
          </a:p>
          <a:p>
            <a:pPr lvl="1"/>
            <a:r>
              <a:rPr lang="en-US" dirty="0"/>
              <a:t>And Growing!</a:t>
            </a:r>
          </a:p>
        </p:txBody>
      </p:sp>
      <p:sp>
        <p:nvSpPr>
          <p:cNvPr id="4" name="Slide Number Placeholder 3">
            <a:extLst>
              <a:ext uri="{FF2B5EF4-FFF2-40B4-BE49-F238E27FC236}">
                <a16:creationId xmlns:a16="http://schemas.microsoft.com/office/drawing/2014/main" id="{EB295564-DA14-F64B-B3BD-1EE875FF4B30}"/>
              </a:ext>
            </a:extLst>
          </p:cNvPr>
          <p:cNvSpPr>
            <a:spLocks noGrp="1"/>
          </p:cNvSpPr>
          <p:nvPr>
            <p:ph type="sldNum" sz="quarter" idx="12"/>
          </p:nvPr>
        </p:nvSpPr>
        <p:spPr/>
        <p:txBody>
          <a:bodyPr/>
          <a:lstStyle/>
          <a:p>
            <a:fld id="{18C6038B-3A9E-974D-9321-4448E851A002}" type="slidenum">
              <a:rPr lang="en-US" smtClean="0"/>
              <a:t>6</a:t>
            </a:fld>
            <a:endParaRPr lang="en-US"/>
          </a:p>
        </p:txBody>
      </p:sp>
    </p:spTree>
    <p:extLst>
      <p:ext uri="{BB962C8B-B14F-4D97-AF65-F5344CB8AC3E}">
        <p14:creationId xmlns:p14="http://schemas.microsoft.com/office/powerpoint/2010/main" val="143184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B477-CCA1-F86B-4CA6-E319D2E9AE43}"/>
              </a:ext>
            </a:extLst>
          </p:cNvPr>
          <p:cNvSpPr>
            <a:spLocks noGrp="1"/>
          </p:cNvSpPr>
          <p:nvPr>
            <p:ph type="title"/>
          </p:nvPr>
        </p:nvSpPr>
        <p:spPr/>
        <p:txBody>
          <a:bodyPr/>
          <a:lstStyle/>
          <a:p>
            <a:r>
              <a:rPr lang="en-US" dirty="0"/>
              <a:t>Allied Health Professionals Using Assistants</a:t>
            </a:r>
          </a:p>
        </p:txBody>
      </p:sp>
      <p:sp>
        <p:nvSpPr>
          <p:cNvPr id="3" name="Content Placeholder 2">
            <a:extLst>
              <a:ext uri="{FF2B5EF4-FFF2-40B4-BE49-F238E27FC236}">
                <a16:creationId xmlns:a16="http://schemas.microsoft.com/office/drawing/2014/main" id="{3BB0018E-7E89-7F31-9EA9-5D5E19F806C6}"/>
              </a:ext>
            </a:extLst>
          </p:cNvPr>
          <p:cNvSpPr>
            <a:spLocks noGrp="1"/>
          </p:cNvSpPr>
          <p:nvPr>
            <p:ph idx="1"/>
          </p:nvPr>
        </p:nvSpPr>
        <p:spPr/>
        <p:txBody>
          <a:bodyPr/>
          <a:lstStyle/>
          <a:p>
            <a:r>
              <a:rPr lang="en-US" dirty="0"/>
              <a:t>Speech Language Pathologist</a:t>
            </a:r>
          </a:p>
          <a:p>
            <a:r>
              <a:rPr lang="en-US" dirty="0"/>
              <a:t>Dentist</a:t>
            </a:r>
          </a:p>
          <a:p>
            <a:r>
              <a:rPr lang="en-US" dirty="0"/>
              <a:t>Physical Therapist</a:t>
            </a:r>
          </a:p>
          <a:p>
            <a:r>
              <a:rPr lang="en-US" dirty="0"/>
              <a:t>Nurse Practitioner</a:t>
            </a:r>
          </a:p>
          <a:p>
            <a:r>
              <a:rPr lang="en-US" dirty="0"/>
              <a:t>Chiropractor</a:t>
            </a:r>
          </a:p>
          <a:p>
            <a:r>
              <a:rPr lang="en-US" dirty="0"/>
              <a:t>Podiatrist</a:t>
            </a:r>
          </a:p>
          <a:p>
            <a:r>
              <a:rPr lang="en-US" dirty="0"/>
              <a:t>Optometrist</a:t>
            </a:r>
          </a:p>
          <a:p>
            <a:r>
              <a:rPr lang="en-US" dirty="0"/>
              <a:t>Occupational Therapist</a:t>
            </a:r>
          </a:p>
          <a:p>
            <a:r>
              <a:rPr lang="en-US" dirty="0"/>
              <a:t>Veterinarian</a:t>
            </a:r>
          </a:p>
          <a:p>
            <a:endParaRPr lang="en-US" dirty="0"/>
          </a:p>
        </p:txBody>
      </p:sp>
    </p:spTree>
    <p:extLst>
      <p:ext uri="{BB962C8B-B14F-4D97-AF65-F5344CB8AC3E}">
        <p14:creationId xmlns:p14="http://schemas.microsoft.com/office/powerpoint/2010/main" val="384133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0369-4571-88B4-B01E-DD3708F49C1A}"/>
              </a:ext>
            </a:extLst>
          </p:cNvPr>
          <p:cNvSpPr>
            <a:spLocks noGrp="1"/>
          </p:cNvSpPr>
          <p:nvPr>
            <p:ph type="title"/>
          </p:nvPr>
        </p:nvSpPr>
        <p:spPr/>
        <p:txBody>
          <a:bodyPr/>
          <a:lstStyle/>
          <a:p>
            <a:r>
              <a:rPr lang="en-US" dirty="0"/>
              <a:t>Audiologist Scope and Responsibilities</a:t>
            </a:r>
          </a:p>
        </p:txBody>
      </p:sp>
      <p:sp>
        <p:nvSpPr>
          <p:cNvPr id="3" name="Content Placeholder 2">
            <a:extLst>
              <a:ext uri="{FF2B5EF4-FFF2-40B4-BE49-F238E27FC236}">
                <a16:creationId xmlns:a16="http://schemas.microsoft.com/office/drawing/2014/main" id="{E6918E84-795D-BAA5-B8C4-CC16DC303571}"/>
              </a:ext>
            </a:extLst>
          </p:cNvPr>
          <p:cNvSpPr>
            <a:spLocks noGrp="1"/>
          </p:cNvSpPr>
          <p:nvPr>
            <p:ph idx="1"/>
          </p:nvPr>
        </p:nvSpPr>
        <p:spPr>
          <a:xfrm>
            <a:off x="677334" y="1449429"/>
            <a:ext cx="8596668" cy="4798971"/>
          </a:xfrm>
        </p:spPr>
        <p:txBody>
          <a:bodyPr>
            <a:normAutofit lnSpcReduction="10000"/>
          </a:bodyPr>
          <a:lstStyle/>
          <a:p>
            <a:pPr marL="0" indent="0" algn="ctr">
              <a:spcBef>
                <a:spcPts val="0"/>
              </a:spcBef>
              <a:buNone/>
            </a:pPr>
            <a:r>
              <a:rPr lang="en-US" dirty="0"/>
              <a:t>Vestibular</a:t>
            </a:r>
          </a:p>
          <a:p>
            <a:pPr marL="0" indent="0" algn="ctr">
              <a:spcBef>
                <a:spcPts val="0"/>
              </a:spcBef>
              <a:buNone/>
            </a:pPr>
            <a:r>
              <a:rPr lang="en-US" dirty="0"/>
              <a:t>Electrophysiology</a:t>
            </a:r>
          </a:p>
          <a:p>
            <a:pPr marL="0" indent="0" algn="ctr">
              <a:spcBef>
                <a:spcPts val="0"/>
              </a:spcBef>
              <a:buNone/>
            </a:pPr>
            <a:r>
              <a:rPr lang="en-US" dirty="0"/>
              <a:t>Cochlear Implants</a:t>
            </a:r>
          </a:p>
          <a:p>
            <a:pPr marL="0" indent="0" algn="ctr">
              <a:spcBef>
                <a:spcPts val="0"/>
              </a:spcBef>
              <a:buNone/>
            </a:pPr>
            <a:r>
              <a:rPr lang="en-US" dirty="0"/>
              <a:t>Auditory Processing Disorder</a:t>
            </a:r>
          </a:p>
          <a:p>
            <a:pPr marL="0" indent="0" algn="ctr">
              <a:spcBef>
                <a:spcPts val="0"/>
              </a:spcBef>
              <a:buNone/>
            </a:pPr>
            <a:r>
              <a:rPr lang="en-US" dirty="0"/>
              <a:t>Tinnitus Management</a:t>
            </a:r>
          </a:p>
          <a:p>
            <a:pPr marL="0" indent="0" algn="ctr">
              <a:spcBef>
                <a:spcPts val="0"/>
              </a:spcBef>
              <a:buNone/>
            </a:pPr>
            <a:r>
              <a:rPr lang="en-US" dirty="0"/>
              <a:t>Cerumen Management</a:t>
            </a:r>
          </a:p>
          <a:p>
            <a:pPr marL="0" indent="0" algn="ctr">
              <a:spcBef>
                <a:spcPts val="0"/>
              </a:spcBef>
              <a:buNone/>
            </a:pPr>
            <a:r>
              <a:rPr lang="en-US" dirty="0"/>
              <a:t>Hearing Evaluations</a:t>
            </a:r>
          </a:p>
          <a:p>
            <a:pPr marL="0" indent="0" algn="ctr">
              <a:spcBef>
                <a:spcPts val="0"/>
              </a:spcBef>
              <a:buNone/>
            </a:pPr>
            <a:r>
              <a:rPr lang="en-US" dirty="0"/>
              <a:t>Hearing Aids </a:t>
            </a:r>
          </a:p>
          <a:p>
            <a:pPr marL="0" indent="0" algn="ctr">
              <a:spcBef>
                <a:spcPts val="0"/>
              </a:spcBef>
              <a:buNone/>
            </a:pPr>
            <a:r>
              <a:rPr lang="en-US" dirty="0"/>
              <a:t>Accessories</a:t>
            </a:r>
          </a:p>
          <a:p>
            <a:pPr marL="0" indent="0" algn="ctr">
              <a:spcBef>
                <a:spcPts val="0"/>
              </a:spcBef>
              <a:buNone/>
            </a:pPr>
            <a:r>
              <a:rPr lang="en-US" dirty="0"/>
              <a:t>Meetings</a:t>
            </a:r>
          </a:p>
          <a:p>
            <a:pPr marL="0" indent="0" algn="ctr">
              <a:spcBef>
                <a:spcPts val="0"/>
              </a:spcBef>
              <a:buNone/>
            </a:pPr>
            <a:r>
              <a:rPr lang="en-US" dirty="0"/>
              <a:t>Trainings</a:t>
            </a:r>
          </a:p>
          <a:p>
            <a:pPr marL="0" indent="0" algn="ctr">
              <a:spcBef>
                <a:spcPts val="0"/>
              </a:spcBef>
              <a:buNone/>
            </a:pPr>
            <a:r>
              <a:rPr lang="en-US" dirty="0"/>
              <a:t>Report Writing</a:t>
            </a:r>
          </a:p>
          <a:p>
            <a:pPr marL="0" indent="0" algn="ctr">
              <a:spcBef>
                <a:spcPts val="0"/>
              </a:spcBef>
              <a:buNone/>
            </a:pPr>
            <a:r>
              <a:rPr lang="en-US" dirty="0"/>
              <a:t>Phone Calls</a:t>
            </a:r>
          </a:p>
          <a:p>
            <a:pPr marL="0" indent="0" algn="ctr">
              <a:spcBef>
                <a:spcPts val="0"/>
              </a:spcBef>
              <a:buNone/>
            </a:pPr>
            <a:r>
              <a:rPr lang="en-US" dirty="0"/>
              <a:t>New Device Orders</a:t>
            </a:r>
          </a:p>
          <a:p>
            <a:pPr marL="0" indent="0" algn="ctr">
              <a:spcBef>
                <a:spcPts val="0"/>
              </a:spcBef>
              <a:buNone/>
            </a:pPr>
            <a:r>
              <a:rPr lang="en-US" dirty="0"/>
              <a:t>Device Repair Orders</a:t>
            </a:r>
          </a:p>
          <a:p>
            <a:pPr marL="0" indent="0" algn="ctr">
              <a:spcBef>
                <a:spcPts val="0"/>
              </a:spcBef>
              <a:buNone/>
            </a:pPr>
            <a:r>
              <a:rPr lang="en-US" dirty="0"/>
              <a:t>Device Check Ins</a:t>
            </a:r>
          </a:p>
          <a:p>
            <a:pPr marL="0" indent="0" algn="ctr">
              <a:spcBef>
                <a:spcPts val="0"/>
              </a:spcBef>
              <a:buNone/>
            </a:pPr>
            <a:r>
              <a:rPr lang="en-US" dirty="0"/>
              <a:t>Marketing</a:t>
            </a:r>
          </a:p>
          <a:p>
            <a:pPr marL="0" indent="0" algn="ctr">
              <a:spcBef>
                <a:spcPts val="0"/>
              </a:spcBef>
              <a:buNone/>
            </a:pPr>
            <a:r>
              <a:rPr lang="en-US" dirty="0"/>
              <a:t>Administrative/Clinic Duties</a:t>
            </a:r>
          </a:p>
          <a:p>
            <a:pPr marL="0" indent="0" algn="ctr">
              <a:spcBef>
                <a:spcPts val="0"/>
              </a:spcBef>
              <a:buNone/>
            </a:pPr>
            <a:r>
              <a:rPr lang="en-US" dirty="0"/>
              <a:t>Clinic Projects</a:t>
            </a:r>
          </a:p>
          <a:p>
            <a:pPr marL="0" indent="0" algn="ctr">
              <a:spcBef>
                <a:spcPts val="0"/>
              </a:spcBef>
              <a:buNone/>
            </a:pPr>
            <a:endParaRPr lang="en-US" dirty="0"/>
          </a:p>
          <a:p>
            <a:pPr marL="0" indent="0" algn="ctr">
              <a:spcBef>
                <a:spcPts val="0"/>
              </a:spcBef>
              <a:buNone/>
            </a:pPr>
            <a:endParaRPr lang="en-US" dirty="0"/>
          </a:p>
        </p:txBody>
      </p:sp>
    </p:spTree>
    <p:extLst>
      <p:ext uri="{BB962C8B-B14F-4D97-AF65-F5344CB8AC3E}">
        <p14:creationId xmlns:p14="http://schemas.microsoft.com/office/powerpoint/2010/main" val="425688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1F3A-BDBC-CBAE-2E07-8DF9DB8B3EA6}"/>
              </a:ext>
            </a:extLst>
          </p:cNvPr>
          <p:cNvSpPr>
            <a:spLocks noGrp="1"/>
          </p:cNvSpPr>
          <p:nvPr>
            <p:ph type="title"/>
          </p:nvPr>
        </p:nvSpPr>
        <p:spPr/>
        <p:txBody>
          <a:bodyPr/>
          <a:lstStyle/>
          <a:p>
            <a:r>
              <a:rPr lang="en-US" dirty="0"/>
              <a:t>Burnout Is Real</a:t>
            </a:r>
          </a:p>
        </p:txBody>
      </p:sp>
      <p:sp>
        <p:nvSpPr>
          <p:cNvPr id="3" name="Content Placeholder 2">
            <a:extLst>
              <a:ext uri="{FF2B5EF4-FFF2-40B4-BE49-F238E27FC236}">
                <a16:creationId xmlns:a16="http://schemas.microsoft.com/office/drawing/2014/main" id="{7191A593-87DE-F49A-7D77-5D17D1B00809}"/>
              </a:ext>
            </a:extLst>
          </p:cNvPr>
          <p:cNvSpPr>
            <a:spLocks noGrp="1"/>
          </p:cNvSpPr>
          <p:nvPr>
            <p:ph idx="1"/>
          </p:nvPr>
        </p:nvSpPr>
        <p:spPr/>
        <p:txBody>
          <a:bodyPr/>
          <a:lstStyle/>
          <a:p>
            <a:r>
              <a:rPr lang="en-US" dirty="0"/>
              <a:t>Burnout: A sense of exhaustion caused by constantly feeling swamped</a:t>
            </a:r>
          </a:p>
          <a:p>
            <a:r>
              <a:rPr lang="en-US" dirty="0"/>
              <a:t>Burnout leads to:</a:t>
            </a:r>
          </a:p>
          <a:p>
            <a:pPr lvl="1"/>
            <a:r>
              <a:rPr lang="en-US" dirty="0"/>
              <a:t>Reduced productivity and revenue</a:t>
            </a:r>
          </a:p>
          <a:p>
            <a:pPr lvl="1"/>
            <a:r>
              <a:rPr lang="en-US" dirty="0"/>
              <a:t>Turnover</a:t>
            </a:r>
          </a:p>
          <a:p>
            <a:pPr lvl="1"/>
            <a:r>
              <a:rPr lang="en-US" dirty="0"/>
              <a:t>Mental health concerns</a:t>
            </a:r>
          </a:p>
          <a:p>
            <a:r>
              <a:rPr lang="en-US" dirty="0"/>
              <a:t>What causes audiologists/providers to burn out?</a:t>
            </a:r>
          </a:p>
        </p:txBody>
      </p:sp>
    </p:spTree>
    <p:extLst>
      <p:ext uri="{BB962C8B-B14F-4D97-AF65-F5344CB8AC3E}">
        <p14:creationId xmlns:p14="http://schemas.microsoft.com/office/powerpoint/2010/main" val="4391195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{BAE4A160-B897-AD48-AA11-2B5A0A7AE224}tf10001060</Template>
  <TotalTime>29144</TotalTime>
  <Words>1329</Words>
  <Application>Microsoft Macintosh PowerPoint</Application>
  <PresentationFormat>Widescreen</PresentationFormat>
  <Paragraphs>207</Paragraphs>
  <Slides>22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Helvetica</vt:lpstr>
      <vt:lpstr>Trebuchet MS</vt:lpstr>
      <vt:lpstr>Wingdings 3</vt:lpstr>
      <vt:lpstr>Facet</vt:lpstr>
      <vt:lpstr>Rescue AuD Audiology Extenders are Heroes</vt:lpstr>
      <vt:lpstr>Disclosures</vt:lpstr>
      <vt:lpstr>Learner Outcomes</vt:lpstr>
      <vt:lpstr>Dr. Liz Rogers</vt:lpstr>
      <vt:lpstr>Southeast Kentucky Audiology  Services</vt:lpstr>
      <vt:lpstr>Southeast Kentucky Audiology Our Dedicated Team</vt:lpstr>
      <vt:lpstr>Allied Health Professionals Using Assistants</vt:lpstr>
      <vt:lpstr>Audiologist Scope and Responsibilities</vt:lpstr>
      <vt:lpstr>Burnout Is Real</vt:lpstr>
      <vt:lpstr>Audiology is Shrinking</vt:lpstr>
      <vt:lpstr>Audiology Needs Rescuing</vt:lpstr>
      <vt:lpstr>Extenders</vt:lpstr>
      <vt:lpstr>Hearing Aid Technician</vt:lpstr>
      <vt:lpstr>Hearing Instrument Specialist</vt:lpstr>
      <vt:lpstr>Audiology/Provider Assistant</vt:lpstr>
      <vt:lpstr>Extender Cautions</vt:lpstr>
      <vt:lpstr>Qualifications</vt:lpstr>
      <vt:lpstr>Example</vt:lpstr>
      <vt:lpstr>Example</vt:lpstr>
      <vt:lpstr>Example</vt:lpstr>
      <vt:lpstr>Increase Patient Load, Increase Revenue, AND Reduce Burnout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Rescue AuD Audiology Assistants are Heroes</dc:title>
  <dc:creator>Elizabeth Rogers</dc:creator>
  <cp:lastModifiedBy>Elizabeth Rogers</cp:lastModifiedBy>
  <cp:revision>32</cp:revision>
  <dcterms:created xsi:type="dcterms:W3CDTF">2023-08-19T12:21:38Z</dcterms:created>
  <dcterms:modified xsi:type="dcterms:W3CDTF">2023-09-08T18:05:42Z</dcterms:modified>
</cp:coreProperties>
</file>